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20"/>
  </p:notesMasterIdLst>
  <p:sldIdLst>
    <p:sldId id="385" r:id="rId2"/>
    <p:sldId id="303" r:id="rId3"/>
    <p:sldId id="387" r:id="rId4"/>
    <p:sldId id="388" r:id="rId5"/>
    <p:sldId id="389" r:id="rId6"/>
    <p:sldId id="390" r:id="rId7"/>
    <p:sldId id="391" r:id="rId8"/>
    <p:sldId id="393" r:id="rId9"/>
    <p:sldId id="502" r:id="rId10"/>
    <p:sldId id="407" r:id="rId11"/>
    <p:sldId id="405" r:id="rId12"/>
    <p:sldId id="396" r:id="rId13"/>
    <p:sldId id="397" r:id="rId14"/>
    <p:sldId id="395" r:id="rId15"/>
    <p:sldId id="392" r:id="rId16"/>
    <p:sldId id="394" r:id="rId17"/>
    <p:sldId id="494" r:id="rId18"/>
    <p:sldId id="398" r:id="rId19"/>
    <p:sldId id="399" r:id="rId20"/>
    <p:sldId id="400" r:id="rId21"/>
    <p:sldId id="403" r:id="rId22"/>
    <p:sldId id="402" r:id="rId23"/>
    <p:sldId id="404" r:id="rId24"/>
    <p:sldId id="415" r:id="rId25"/>
    <p:sldId id="412" r:id="rId26"/>
    <p:sldId id="413" r:id="rId27"/>
    <p:sldId id="409" r:id="rId28"/>
    <p:sldId id="410" r:id="rId29"/>
    <p:sldId id="411" r:id="rId30"/>
    <p:sldId id="414" r:id="rId31"/>
    <p:sldId id="416" r:id="rId32"/>
    <p:sldId id="417" r:id="rId33"/>
    <p:sldId id="418" r:id="rId34"/>
    <p:sldId id="419" r:id="rId35"/>
    <p:sldId id="420" r:id="rId36"/>
    <p:sldId id="499" r:id="rId37"/>
    <p:sldId id="497" r:id="rId38"/>
    <p:sldId id="498" r:id="rId39"/>
    <p:sldId id="496" r:id="rId40"/>
    <p:sldId id="500" r:id="rId41"/>
    <p:sldId id="422" r:id="rId42"/>
    <p:sldId id="424" r:id="rId43"/>
    <p:sldId id="493" r:id="rId44"/>
    <p:sldId id="425" r:id="rId45"/>
    <p:sldId id="501" r:id="rId46"/>
    <p:sldId id="503" r:id="rId47"/>
    <p:sldId id="504" r:id="rId48"/>
    <p:sldId id="505" r:id="rId49"/>
    <p:sldId id="426" r:id="rId50"/>
    <p:sldId id="427" r:id="rId51"/>
    <p:sldId id="428" r:id="rId52"/>
    <p:sldId id="429" r:id="rId53"/>
    <p:sldId id="431" r:id="rId54"/>
    <p:sldId id="430" r:id="rId55"/>
    <p:sldId id="432" r:id="rId56"/>
    <p:sldId id="433" r:id="rId57"/>
    <p:sldId id="434" r:id="rId58"/>
    <p:sldId id="435" r:id="rId59"/>
    <p:sldId id="436" r:id="rId60"/>
    <p:sldId id="437" r:id="rId61"/>
    <p:sldId id="438" r:id="rId62"/>
    <p:sldId id="439" r:id="rId63"/>
    <p:sldId id="440" r:id="rId64"/>
    <p:sldId id="441" r:id="rId65"/>
    <p:sldId id="442" r:id="rId66"/>
    <p:sldId id="443" r:id="rId67"/>
    <p:sldId id="444" r:id="rId68"/>
    <p:sldId id="445" r:id="rId69"/>
    <p:sldId id="446" r:id="rId70"/>
    <p:sldId id="447" r:id="rId71"/>
    <p:sldId id="448" r:id="rId72"/>
    <p:sldId id="449" r:id="rId73"/>
    <p:sldId id="450" r:id="rId74"/>
    <p:sldId id="451" r:id="rId75"/>
    <p:sldId id="452" r:id="rId76"/>
    <p:sldId id="453" r:id="rId77"/>
    <p:sldId id="454" r:id="rId78"/>
    <p:sldId id="455" r:id="rId79"/>
    <p:sldId id="456" r:id="rId80"/>
    <p:sldId id="457" r:id="rId81"/>
    <p:sldId id="458" r:id="rId82"/>
    <p:sldId id="459" r:id="rId83"/>
    <p:sldId id="460" r:id="rId84"/>
    <p:sldId id="461" r:id="rId85"/>
    <p:sldId id="462" r:id="rId86"/>
    <p:sldId id="463" r:id="rId87"/>
    <p:sldId id="464" r:id="rId88"/>
    <p:sldId id="465" r:id="rId89"/>
    <p:sldId id="466" r:id="rId90"/>
    <p:sldId id="467" r:id="rId91"/>
    <p:sldId id="468" r:id="rId92"/>
    <p:sldId id="469" r:id="rId93"/>
    <p:sldId id="470" r:id="rId94"/>
    <p:sldId id="471" r:id="rId95"/>
    <p:sldId id="472" r:id="rId96"/>
    <p:sldId id="473" r:id="rId97"/>
    <p:sldId id="474" r:id="rId98"/>
    <p:sldId id="475" r:id="rId99"/>
    <p:sldId id="476" r:id="rId100"/>
    <p:sldId id="477" r:id="rId101"/>
    <p:sldId id="478" r:id="rId102"/>
    <p:sldId id="479" r:id="rId103"/>
    <p:sldId id="480" r:id="rId104"/>
    <p:sldId id="481" r:id="rId105"/>
    <p:sldId id="482" r:id="rId106"/>
    <p:sldId id="483" r:id="rId107"/>
    <p:sldId id="484" r:id="rId108"/>
    <p:sldId id="485" r:id="rId109"/>
    <p:sldId id="486" r:id="rId110"/>
    <p:sldId id="488" r:id="rId111"/>
    <p:sldId id="259" r:id="rId112"/>
    <p:sldId id="290" r:id="rId113"/>
    <p:sldId id="292" r:id="rId114"/>
    <p:sldId id="293" r:id="rId115"/>
    <p:sldId id="489" r:id="rId116"/>
    <p:sldId id="490" r:id="rId117"/>
    <p:sldId id="491" r:id="rId118"/>
    <p:sldId id="302" r:id="rId119"/>
  </p:sldIdLst>
  <p:sldSz cx="9144000" cy="6858000" type="screen4x3"/>
  <p:notesSz cx="7077075" cy="90519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6129"/>
    <a:srgbClr val="293E1A"/>
    <a:srgbClr val="7B5229"/>
    <a:srgbClr val="996633"/>
    <a:srgbClr val="85BA5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91" autoAdjust="0"/>
    <p:restoredTop sz="94658" autoAdjust="0"/>
  </p:normalViewPr>
  <p:slideViewPr>
    <p:cSldViewPr>
      <p:cViewPr varScale="1">
        <p:scale>
          <a:sx n="64" d="100"/>
          <a:sy n="64" d="100"/>
        </p:scale>
        <p:origin x="-175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0850"/>
          </a:xfrm>
          <a:prstGeom prst="rect">
            <a:avLst/>
          </a:prstGeom>
        </p:spPr>
        <p:txBody>
          <a:bodyPr vert="horz" lIns="88139" tIns="44070" rIns="88139" bIns="44070" rtlCol="0"/>
          <a:lstStyle>
            <a:lvl1pPr algn="l">
              <a:defRPr sz="1200"/>
            </a:lvl1pPr>
          </a:lstStyle>
          <a:p>
            <a:pPr>
              <a:defRPr/>
            </a:pPr>
            <a:endParaRPr lang="en-US"/>
          </a:p>
        </p:txBody>
      </p:sp>
      <p:sp>
        <p:nvSpPr>
          <p:cNvPr id="3" name="Date Placeholder 2"/>
          <p:cNvSpPr>
            <a:spLocks noGrp="1"/>
          </p:cNvSpPr>
          <p:nvPr>
            <p:ph type="dt" idx="1"/>
          </p:nvPr>
        </p:nvSpPr>
        <p:spPr>
          <a:xfrm>
            <a:off x="4008438" y="0"/>
            <a:ext cx="3067050" cy="450850"/>
          </a:xfrm>
          <a:prstGeom prst="rect">
            <a:avLst/>
          </a:prstGeom>
        </p:spPr>
        <p:txBody>
          <a:bodyPr vert="horz" lIns="88139" tIns="44070" rIns="88139" bIns="44070" rtlCol="0"/>
          <a:lstStyle>
            <a:lvl1pPr algn="r">
              <a:defRPr sz="1200"/>
            </a:lvl1pPr>
          </a:lstStyle>
          <a:p>
            <a:pPr>
              <a:defRPr/>
            </a:pPr>
            <a:fld id="{B50C8640-86EC-4994-9DDC-D0BE4AF640A6}" type="datetimeFigureOut">
              <a:rPr lang="en-US"/>
              <a:pPr>
                <a:defRPr/>
              </a:pPr>
              <a:t>9/14/2009</a:t>
            </a:fld>
            <a:endParaRPr lang="en-US"/>
          </a:p>
        </p:txBody>
      </p:sp>
      <p:sp>
        <p:nvSpPr>
          <p:cNvPr id="4" name="Slide Image Placeholder 3"/>
          <p:cNvSpPr>
            <a:spLocks noGrp="1" noRot="1" noChangeAspect="1"/>
          </p:cNvSpPr>
          <p:nvPr>
            <p:ph type="sldImg" idx="2"/>
          </p:nvPr>
        </p:nvSpPr>
        <p:spPr>
          <a:xfrm>
            <a:off x="1274763" y="679450"/>
            <a:ext cx="4527550" cy="3395663"/>
          </a:xfrm>
          <a:prstGeom prst="rect">
            <a:avLst/>
          </a:prstGeom>
          <a:noFill/>
          <a:ln w="12700">
            <a:solidFill>
              <a:prstClr val="black"/>
            </a:solidFill>
          </a:ln>
        </p:spPr>
        <p:txBody>
          <a:bodyPr vert="horz" lIns="88139" tIns="44070" rIns="88139" bIns="44070" rtlCol="0" anchor="ctr"/>
          <a:lstStyle/>
          <a:p>
            <a:pPr lvl="0"/>
            <a:endParaRPr lang="en-US" noProof="0"/>
          </a:p>
        </p:txBody>
      </p:sp>
      <p:sp>
        <p:nvSpPr>
          <p:cNvPr id="5" name="Notes Placeholder 4"/>
          <p:cNvSpPr>
            <a:spLocks noGrp="1"/>
          </p:cNvSpPr>
          <p:nvPr>
            <p:ph type="body" sz="quarter" idx="3"/>
          </p:nvPr>
        </p:nvSpPr>
        <p:spPr>
          <a:xfrm>
            <a:off x="708025" y="4300538"/>
            <a:ext cx="5661025" cy="4071937"/>
          </a:xfrm>
          <a:prstGeom prst="rect">
            <a:avLst/>
          </a:prstGeom>
        </p:spPr>
        <p:txBody>
          <a:bodyPr vert="horz" lIns="88139" tIns="44070" rIns="88139" bIns="4407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599488"/>
            <a:ext cx="3067050" cy="450850"/>
          </a:xfrm>
          <a:prstGeom prst="rect">
            <a:avLst/>
          </a:prstGeom>
        </p:spPr>
        <p:txBody>
          <a:bodyPr vert="horz" lIns="88139" tIns="44070" rIns="88139" bIns="4407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4008438" y="8599488"/>
            <a:ext cx="3067050" cy="450850"/>
          </a:xfrm>
          <a:prstGeom prst="rect">
            <a:avLst/>
          </a:prstGeom>
        </p:spPr>
        <p:txBody>
          <a:bodyPr vert="horz" lIns="88139" tIns="44070" rIns="88139" bIns="44070" rtlCol="0" anchor="b"/>
          <a:lstStyle>
            <a:lvl1pPr algn="r">
              <a:defRPr sz="1200"/>
            </a:lvl1pPr>
          </a:lstStyle>
          <a:p>
            <a:pPr>
              <a:defRPr/>
            </a:pPr>
            <a:fld id="{5417CF19-58D2-45FD-983D-A8796A59768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FF4381-10F0-4FC9-93A1-0A5A3FFBC200}"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5E1FE2-360B-4C42-BBA4-3F12259AE8FA}"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4F9D29-39FB-437F-A424-E7D16AE06B00}" type="slidenum">
              <a:rPr lang="en-US" smtClean="0"/>
              <a:pPr/>
              <a:t>100</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7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6EF850-4F37-48ED-9498-A6D7D4EEB00F}" type="slidenum">
              <a:rPr lang="en-US" smtClean="0"/>
              <a:pPr/>
              <a:t>101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8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EE912C-C48A-4B19-8542-7E668E5B34F7}" type="slidenum">
              <a:rPr lang="en-US" smtClean="0"/>
              <a:pPr/>
              <a:t>102</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9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C8BD61-C535-4421-B680-AA49F25275A9}" type="slidenum">
              <a:rPr lang="en-US" smtClean="0"/>
              <a:pPr/>
              <a:t>103</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0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9F9374-4621-42A9-8027-6E51413BD363}" type="slidenum">
              <a:rPr lang="en-US" smtClean="0"/>
              <a:pPr/>
              <a:t>104</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1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E5139F-4D44-4749-BFC1-3995FA6FEA67}" type="slidenum">
              <a:rPr lang="en-US" smtClean="0"/>
              <a:pPr/>
              <a:t>105</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2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9C515C-C1BC-44C6-8876-5EF6E351A658}" type="slidenum">
              <a:rPr lang="en-US" smtClean="0"/>
              <a:pPr/>
              <a:t>106</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3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1E99C4-1607-4E5B-A01D-E1F37727E919}" type="slidenum">
              <a:rPr lang="en-US" smtClean="0"/>
              <a:pPr/>
              <a:t>107</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4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A47374-AAA3-4867-AF1B-CFB61CB9DBAB}" type="slidenum">
              <a:rPr lang="en-US" smtClean="0"/>
              <a:pPr/>
              <a:t>108</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14AFF9-89E8-4311-9A05-DFB83D8CCA32}" type="slidenum">
              <a:rPr lang="en-US" smtClean="0"/>
              <a:pPr/>
              <a:t>109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02801D-35F4-4226-AAE5-8EEA98743DAC}"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842C91-1B15-4DE6-A05D-EF271BBA6B05}" type="slidenum">
              <a:rPr lang="en-US" smtClean="0"/>
              <a:pPr/>
              <a:t>110</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0AE78E-69EF-4CE4-ACF5-F3A9232D3BDB}" type="slidenum">
              <a:rPr lang="en-US" smtClean="0"/>
              <a:pPr/>
              <a:t>111</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9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664FDA-32FD-47B8-B08D-C1832475D697}" type="slidenum">
              <a:rPr lang="en-US" smtClean="0"/>
              <a:pPr/>
              <a:t>112</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0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DC075E-712B-4826-B158-DBEACDC02265}" type="slidenum">
              <a:rPr lang="en-US" smtClean="0"/>
              <a:pPr/>
              <a:t>113</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1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18B252-A40B-4845-A577-817D6FB99FC1}" type="slidenum">
              <a:rPr lang="en-US" smtClean="0"/>
              <a:pPr/>
              <a:t>114</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2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C2DAD9-1AB1-4D1F-9CB3-C1D14EDF1FCA}" type="slidenum">
              <a:rPr lang="en-US" smtClean="0"/>
              <a:pPr/>
              <a:t>115</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3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36243E-5C34-4943-B000-FBF8186BE624}" type="slidenum">
              <a:rPr lang="en-US" smtClean="0"/>
              <a:pPr/>
              <a:t>116</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4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1345A7-8052-4202-A6B6-DAC34AFEBC56}" type="slidenum">
              <a:rPr lang="en-US" smtClean="0"/>
              <a:pPr/>
              <a:t>117</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EC3395-D0FF-4A23-A293-A66D080FDC04}" type="slidenum">
              <a:rPr lang="en-US" smtClean="0"/>
              <a:pPr/>
              <a:t>118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2F9843-299E-4165-B859-08F4F44C21A0}"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B67382-7490-4C5B-841B-43496EF03E01}"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5849AF-D1A2-4AFE-A6B5-E1FBF0548E05}"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FCB49D-182F-4DF3-AAD0-FDD20F3F30D1}"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4BD231-B7A0-4DC4-BDDF-01D53DFFA202}"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A94FB5-3EC1-4120-893A-05AD8DB99520}"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B0DDAA-A529-4C85-8B66-9061EEE1D7E3}"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DAC7D4-CF1E-4A09-942A-73993F3F1E49}"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658F74-DACA-45CA-9866-4D817C51623C}"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69547D-1ABC-4E46-A731-AD7C01F49E8F}"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C16E32-D5D7-447B-ABF1-FFCBBE5E88A1}"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3FA5A1-F798-4FF8-B175-E66391EEC1E5}"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01A74C-009A-4542-92A5-6EF54A3121C8}"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780072-7DB6-4A2D-B296-3993CFD6410C}"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4D1AE1-A20A-47D6-9FA6-509CC55EA093}"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0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69320C-BB73-4826-A765-A625CCB201E5}"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C40748-B3D0-47AE-A274-2F84E9421DFD}"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0C8237-4AC9-4680-AEF0-7238BBD72C39}"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5EB318-7C32-49C7-B106-C280CBB16198}"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D62ACC-E51A-40D7-979B-1ACE5B29BFAB}"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4EF9F2-F5C9-4CC2-8FE2-2EDA12912D44}"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B48BE0-0EDF-44C0-BBEC-057E623C9EF6}"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29AC44-F4F7-47BA-8701-FD7F308044EB}"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4E0257-D414-4FC2-8FD0-70180240CBE7}"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6F8D9D-B2A9-4CAF-8B87-D06D0E1A5408}"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E9DD6C-DEDB-491D-8E07-22E977534345}"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4911ED-5B42-4678-9048-F38A241E3E82}"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F38FF1-F9B6-4D41-998B-5F806C15FB20}"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BE69F6-2B96-4E01-87F3-80A92ED045EA}"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9E96D-4092-4BBE-9D6F-9FE1BFF3B68A}"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D15A5E-8E37-4276-AE49-5C1F2DC2E6A3}"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34BB01-4C81-4F11-A4DF-424AAEB5AF2B}"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60C73B-B0A7-430F-AD8A-A990AB57ECFA}"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7B326C-401F-40CE-9C99-EC6486ED5251}"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A37FCB-2C6D-45C0-B203-D94D40B13276}"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28C948-E5E8-4253-9D55-0F5CE0145884}"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8C1946-8625-4ED7-A500-0CE9B6CB9F09}"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E856DD-03B3-472F-B7F6-CCD6A3EA3042}"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B1F78C-C72D-42F4-9075-EC770B771AB6}"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D54404-1399-4FA2-9E64-004E2D32BFB8}"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CEC9AC-E1DD-4874-9E75-A83FDBC3AFA1}"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6C5F58-6F85-40DA-B40B-5BC5FCA4DD8A}"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EABD92-708A-420E-8291-ED68E362B005}"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AAF627-1D26-412D-8CCB-B7D6A57835B3}"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32B0BC-042B-4E28-A001-B3AC6CA9AD72}"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FD11E3-69C9-4CD7-847D-5CEC5A46B6E2}"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9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DEB62E-8B1B-4E61-A758-495E3D4978FC}"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BCAD9A-2DBB-46CC-ABE9-8113047A6505}"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4DBC98-E360-46BE-95E8-CAF80B38907C}"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7FBC66-E0D6-4D28-BE7D-D47CF7586D58}"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AE7010-F3AA-43DD-A7D5-18252293038B}"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7C8291-7D39-4208-8782-9324C2B7E24D}"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B3C80F-7BC5-4A9A-B5D9-CD987FD7B437}"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E4A6D2-ECC7-405E-88D8-78E7D1B2915D}"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225DD7-0922-41E3-8F8C-06E27EB7A4FD}"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ACFAEF-B93B-43A4-803F-4272777A10D3}"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B3EDF6-AD81-46D7-987A-BFEC55568B48}"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8C13EA-E2AA-4255-B45C-C03952F6788D}"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0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892DF3-3F8D-4258-8929-492F6E7F91A0}"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1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47A93B-1965-4987-A707-B21D32F80298}"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F8E2A2-71C2-43CC-A58C-63AC8FF9434E}"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3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1AB957-EE68-4079-AE7B-0EFBF39DDB3E}"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EAB15F-6A49-42A9-A88D-06B1F6EAEA33}"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B76082-4A28-4F8B-8A9B-AC472BDB1AAD}"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5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E33C7C-DD7F-492F-9419-8022543B8757}" type="slidenum">
              <a:rPr lang="en-US" smtClean="0"/>
              <a:pPr/>
              <a:t>70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6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BFA4F4-0699-4CAC-BFD0-EF98C94C6F9C}" type="slidenum">
              <a:rPr lang="en-US" smtClean="0"/>
              <a:pPr/>
              <a:t>71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7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32024B-7B52-436B-BD29-6EE6D256E1DC}" type="slidenum">
              <a:rPr lang="en-US" smtClean="0"/>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8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7D014D-7B37-4E65-8F83-F1EDC60A0616}"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9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BBD589-1979-4933-9A0F-0EDB552225D5}" type="slidenum">
              <a:rPr lang="en-US" smtClean="0"/>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0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4B3EED-7A51-47F5-B6D6-8298B201A1C8}" type="slidenum">
              <a:rPr lang="en-US" smtClean="0"/>
              <a:pPr/>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1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048E149-C68D-43D6-896B-6A4B74CCAAC4}" type="slidenum">
              <a:rPr lang="en-US" smtClean="0"/>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93D072-E05E-455B-ABD5-F45E5A7072AD}" type="slidenum">
              <a:rPr lang="en-US" smtClean="0"/>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3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6E7551-4346-4196-855B-B8CB0CFB55EF}" type="slidenum">
              <a:rPr lang="en-US" smtClean="0"/>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2532E2-8A10-4D44-8B83-0F26D559BDE0}" type="slidenum">
              <a:rPr lang="en-US" smtClean="0"/>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BD4189-B80D-4C52-A82C-816C7E07C3C0}"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5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A5BB68-3501-41F6-B4B8-7612854FD35B}" type="slidenum">
              <a:rPr lang="en-US" smtClean="0"/>
              <a:pPr/>
              <a:t>80</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6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EF73B6-3386-4AB4-9E43-76934C6674C4}" type="slidenum">
              <a:rPr lang="en-US" smtClean="0"/>
              <a:pPr/>
              <a:t>81</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7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F46780-6771-4DE1-9715-EDDB9561D760}" type="slidenum">
              <a:rPr lang="en-US" smtClean="0"/>
              <a:pPr/>
              <a:t>82</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8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1F97D0-C7E5-4804-86C0-AA77AE3E96A5}" type="slidenum">
              <a:rPr lang="en-US" smtClean="0"/>
              <a:pPr/>
              <a:t>83</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9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206476-2F69-46EF-B3D5-2BFC6E8F339C}" type="slidenum">
              <a:rPr lang="en-US" smtClean="0"/>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0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0C9790-FEF0-4A2C-8880-29C196FA4511}" type="slidenum">
              <a:rPr lang="en-US" smtClean="0"/>
              <a:pPr/>
              <a:t>85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1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00D1CD-BC83-4C3C-9E90-72226B484934}" type="slidenum">
              <a:rPr lang="en-US" smtClean="0"/>
              <a:pPr/>
              <a:t>86</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2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561839-0DAB-4C99-A551-54B8C406D30D}"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4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6B2DDF-0DE7-48A7-8147-023278A4A6F2}"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5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533A87-B8AF-4788-8466-F5583A5E7E18}" type="slidenum">
              <a:rPr lang="en-US" smtClean="0"/>
              <a:pPr/>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FC5FFC-EE84-4D4C-9E3F-89516B5CDE84}"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6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8D155E-FEC1-4BE9-8534-0E42F16B0D05}"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7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4215B7-1248-4B7D-BA51-A049643F58A2}" type="slidenum">
              <a:rPr lang="en-US" smtClean="0"/>
              <a:pPr/>
              <a:t>91</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8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335DA9-D4D5-4B6A-8999-4936B5164D69}" type="slidenum">
              <a:rPr lang="en-US" smtClean="0"/>
              <a:pPr/>
              <a:t>92</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9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99E6A4-5FA5-4B24-B879-BCCD2E0E5708}" type="slidenum">
              <a:rPr lang="en-US" smtClean="0"/>
              <a:pPr/>
              <a:t>93</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0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7A8B39-F02A-4ACD-BB97-61BF7C72C6B9}"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1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ECCE32-AE88-41A2-A1FE-A17AAE01C7DF}" type="slidenum">
              <a:rPr lang="en-US" smtClean="0"/>
              <a:pPr/>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2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947EB6-A996-46CA-9901-0DB35F2841FD}"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3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88E4EF-1922-43F7-B05F-5BB83FA3AA78}" type="slidenum">
              <a:rPr lang="en-US" smtClean="0"/>
              <a:pPr/>
              <a:t>97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4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00D78E-4B4F-4EC5-8BFC-F524227EEE88}" type="slidenum">
              <a:rPr lang="en-US" smtClean="0"/>
              <a:pPr/>
              <a:t>98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AF18FD-BE2B-4EC9-A52A-93142318E8D5}"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CD6BAC-60FF-4B77-B8BC-8A6933D2574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21C70A-F147-4A37-80F0-27CA1A5E8F5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377A76-A27B-4E33-894E-917D9F4EB89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87AFFB-FF2C-4366-B839-A9BB36DC40D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D02219-FE1E-44E9-B0F9-C0BDC7180A6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D55F18-90AC-40B0-85DF-EDA12EDE116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A75CFEA-9779-4ABA-980F-37EE938E228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74DB10A-67BF-4965-8E99-489A2564878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F1C1D39-F0E3-40FF-8DD6-FE375FB19FD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B7B85B-57EA-4637-9878-F79756E05B5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1EFD1-1D30-4C09-AEC3-4EBAD1EFF20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473205-0FE4-4A87-BA93-E4ADB46175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6.jpe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7.jpe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8.jpeg"/><Relationship Id="rId2" Type="http://schemas.openxmlformats.org/officeDocument/2006/relationships/notesSlide" Target="../notesSlides/notesSlide10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9.jpe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1.jpe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2.jpe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4.jpe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5.jpe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6.jpe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0.jpeg"/><Relationship Id="rId4" Type="http://schemas.openxmlformats.org/officeDocument/2006/relationships/image" Target="../media/image11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11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18.jpeg"/><Relationship Id="rId7" Type="http://schemas.openxmlformats.org/officeDocument/2006/relationships/image" Target="../media/image129.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s>
</file>

<file path=ppt/slides/_rels/slide1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1.jpeg"/><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2.jpe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e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jpeg"/><Relationship Id="rId7"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jpeg"/><Relationship Id="rId7"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9.w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jpeg"/><Relationship Id="rId7"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9.jpe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2.jpe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5.jpe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6.jpe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7.jpe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8.jpe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9.jpe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2.jpe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3.jpe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4.jpe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5.jpe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j0401722.jpg"/>
          <p:cNvPicPr>
            <a:picLocks noChangeAspect="1"/>
          </p:cNvPicPr>
          <p:nvPr/>
        </p:nvPicPr>
        <p:blipFill>
          <a:blip r:embed="rId3"/>
          <a:srcRect l="24529" b="66982"/>
          <a:stretch>
            <a:fillRect/>
          </a:stretch>
        </p:blipFill>
        <p:spPr bwMode="auto">
          <a:xfrm>
            <a:off x="0" y="2286000"/>
            <a:ext cx="9144000" cy="3200400"/>
          </a:xfrm>
          <a:prstGeom prst="rect">
            <a:avLst/>
          </a:prstGeom>
          <a:noFill/>
          <a:ln w="9525">
            <a:noFill/>
            <a:miter lim="800000"/>
            <a:headEnd/>
            <a:tailEnd/>
          </a:ln>
        </p:spPr>
      </p:pic>
      <p:sp>
        <p:nvSpPr>
          <p:cNvPr id="5" name="Rectangle 4"/>
          <p:cNvSpPr/>
          <p:nvPr/>
        </p:nvSpPr>
        <p:spPr>
          <a:xfrm>
            <a:off x="0" y="0"/>
            <a:ext cx="9144000" cy="37338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371600" y="1752600"/>
            <a:ext cx="7086600" cy="1752600"/>
          </a:xfrm>
        </p:spPr>
        <p:txBody>
          <a:bodyPr rtlCol="0">
            <a:noAutofit/>
          </a:bodyPr>
          <a:lstStyle/>
          <a:p>
            <a:pPr eaLnBrk="1" fontAlgn="auto" hangingPunct="1">
              <a:spcAft>
                <a:spcPts val="0"/>
              </a:spcAft>
              <a:defRPr/>
            </a:pPr>
            <a:r>
              <a:rPr lang="en-US" sz="2400" b="1" spc="200" dirty="0" smtClean="0">
                <a:solidFill>
                  <a:schemeClr val="bg1"/>
                </a:solidFill>
                <a:latin typeface="Arial" pitchFamily="34" charset="0"/>
                <a:cs typeface="Arial" pitchFamily="34" charset="0"/>
              </a:rPr>
              <a:t>EIGHTH WORLD BAMBOO CONGRESS</a:t>
            </a:r>
            <a:br>
              <a:rPr lang="en-US" sz="2400" b="1" spc="200" dirty="0" smtClean="0">
                <a:solidFill>
                  <a:schemeClr val="bg1"/>
                </a:solidFill>
                <a:latin typeface="Arial" pitchFamily="34" charset="0"/>
                <a:cs typeface="Arial" pitchFamily="34" charset="0"/>
              </a:rPr>
            </a:br>
            <a:r>
              <a:rPr lang="en-US" sz="2000" b="1" spc="200" dirty="0" smtClean="0">
                <a:solidFill>
                  <a:schemeClr val="bg1"/>
                </a:solidFill>
                <a:latin typeface="Arial" pitchFamily="34" charset="0"/>
                <a:cs typeface="Arial" pitchFamily="34" charset="0"/>
              </a:rPr>
              <a:t>THAILAND 2009</a:t>
            </a:r>
            <a:endParaRPr lang="en-US" sz="2000" spc="200" dirty="0">
              <a:solidFill>
                <a:schemeClr val="bg1"/>
              </a:solidFill>
              <a:latin typeface="Arial" pitchFamily="34" charset="0"/>
              <a:cs typeface="Arial" pitchFamily="34" charset="0"/>
            </a:endParaRPr>
          </a:p>
        </p:txBody>
      </p:sp>
      <p:pic>
        <p:nvPicPr>
          <p:cNvPr id="2053" name="Picture 6" descr="BambooLiving_Logo_White.png"/>
          <p:cNvPicPr>
            <a:picLocks noChangeAspect="1"/>
          </p:cNvPicPr>
          <p:nvPr/>
        </p:nvPicPr>
        <p:blipFill>
          <a:blip r:embed="rId4"/>
          <a:srcRect/>
          <a:stretch>
            <a:fillRect/>
          </a:stretch>
        </p:blipFill>
        <p:spPr bwMode="auto">
          <a:xfrm>
            <a:off x="228600" y="304800"/>
            <a:ext cx="1143000" cy="1008063"/>
          </a:xfrm>
          <a:prstGeom prst="rect">
            <a:avLst/>
          </a:prstGeom>
          <a:noFill/>
          <a:ln w="9525">
            <a:noFill/>
            <a:miter lim="800000"/>
            <a:headEnd/>
            <a:tailEnd/>
          </a:ln>
        </p:spPr>
      </p:pic>
      <p:pic>
        <p:nvPicPr>
          <p:cNvPr id="2054" name="Picture 8" descr="wbc1"/>
          <p:cNvPicPr>
            <a:picLocks noChangeAspect="1" noChangeArrowheads="1"/>
          </p:cNvPicPr>
          <p:nvPr/>
        </p:nvPicPr>
        <p:blipFill>
          <a:blip r:embed="rId5"/>
          <a:srcRect/>
          <a:stretch>
            <a:fillRect/>
          </a:stretch>
        </p:blipFill>
        <p:spPr bwMode="auto">
          <a:xfrm>
            <a:off x="5334000" y="5543550"/>
            <a:ext cx="3505200" cy="1314450"/>
          </a:xfrm>
          <a:prstGeom prst="rect">
            <a:avLst/>
          </a:prstGeom>
          <a:noFill/>
          <a:ln w="9525">
            <a:noFill/>
            <a:miter lim="800000"/>
            <a:headEnd/>
            <a:tailEnd/>
          </a:ln>
        </p:spPr>
      </p:pic>
      <p:cxnSp>
        <p:nvCxnSpPr>
          <p:cNvPr id="11" name="Straight Connector 10"/>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429794" y="3428206"/>
            <a:ext cx="6858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331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332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3321" name="TextBox 21"/>
          <p:cNvSpPr txBox="1">
            <a:spLocks noChangeArrowheads="1"/>
          </p:cNvSpPr>
          <p:nvPr/>
        </p:nvSpPr>
        <p:spPr bwMode="auto">
          <a:xfrm>
            <a:off x="1524000" y="1371600"/>
            <a:ext cx="7142163" cy="1154113"/>
          </a:xfrm>
          <a:prstGeom prst="rect">
            <a:avLst/>
          </a:prstGeom>
          <a:noFill/>
          <a:ln w="9525">
            <a:noFill/>
            <a:miter lim="800000"/>
            <a:headEnd/>
            <a:tailEnd/>
          </a:ln>
        </p:spPr>
        <p:txBody>
          <a:bodyPr>
            <a:spAutoFit/>
          </a:bodyPr>
          <a:lstStyle/>
          <a:p>
            <a:pPr>
              <a:lnSpc>
                <a:spcPct val="150000"/>
              </a:lnSpc>
            </a:pPr>
            <a:r>
              <a:rPr lang="en-US" sz="2800" b="1"/>
              <a:t>Plantation Management</a:t>
            </a:r>
          </a:p>
          <a:p>
            <a:pPr>
              <a:lnSpc>
                <a:spcPct val="150000"/>
              </a:lnSpc>
            </a:pPr>
            <a:endParaRPr lang="en-US"/>
          </a:p>
        </p:txBody>
      </p:sp>
      <p:pic>
        <p:nvPicPr>
          <p:cNvPr id="13322"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3326" name="TextBox 25"/>
          <p:cNvSpPr txBox="1">
            <a:spLocks noChangeArrowheads="1"/>
          </p:cNvSpPr>
          <p:nvPr/>
        </p:nvSpPr>
        <p:spPr bwMode="auto">
          <a:xfrm>
            <a:off x="1676400" y="6096000"/>
            <a:ext cx="2806700" cy="307975"/>
          </a:xfrm>
          <a:prstGeom prst="rect">
            <a:avLst/>
          </a:prstGeom>
          <a:solidFill>
            <a:schemeClr val="bg1"/>
          </a:solidFill>
          <a:ln w="9525">
            <a:noFill/>
            <a:miter lim="800000"/>
            <a:headEnd/>
            <a:tailEnd/>
          </a:ln>
        </p:spPr>
        <p:txBody>
          <a:bodyPr wrap="none">
            <a:spAutoFit/>
          </a:bodyPr>
          <a:lstStyle/>
          <a:p>
            <a:r>
              <a:rPr lang="en-US" sz="1400" b="1"/>
              <a:t>Harvesting bamboo in Vietnam</a:t>
            </a:r>
          </a:p>
        </p:txBody>
      </p:sp>
      <p:pic>
        <p:nvPicPr>
          <p:cNvPr id="13327" name="Picture 2"/>
          <p:cNvPicPr>
            <a:picLocks noChangeAspect="1" noChangeArrowheads="1"/>
          </p:cNvPicPr>
          <p:nvPr/>
        </p:nvPicPr>
        <p:blipFill>
          <a:blip r:embed="rId7"/>
          <a:srcRect/>
          <a:stretch>
            <a:fillRect/>
          </a:stretch>
        </p:blipFill>
        <p:spPr bwMode="auto">
          <a:xfrm>
            <a:off x="1600200" y="2057400"/>
            <a:ext cx="2973388" cy="3962400"/>
          </a:xfrm>
          <a:prstGeom prst="rect">
            <a:avLst/>
          </a:prstGeom>
          <a:noFill/>
          <a:ln w="9525">
            <a:noFill/>
            <a:miter lim="800000"/>
            <a:headEnd/>
            <a:tailEnd/>
          </a:ln>
        </p:spPr>
      </p:pic>
      <p:pic>
        <p:nvPicPr>
          <p:cNvPr id="13328" name="Picture 4"/>
          <p:cNvPicPr>
            <a:picLocks noChangeAspect="1" noChangeArrowheads="1"/>
          </p:cNvPicPr>
          <p:nvPr/>
        </p:nvPicPr>
        <p:blipFill>
          <a:blip r:embed="rId8"/>
          <a:srcRect/>
          <a:stretch>
            <a:fillRect/>
          </a:stretch>
        </p:blipFill>
        <p:spPr bwMode="auto">
          <a:xfrm>
            <a:off x="4800600" y="1981200"/>
            <a:ext cx="3030538"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343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343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3435" name="TextBox 17"/>
          <p:cNvSpPr txBox="1">
            <a:spLocks noChangeArrowheads="1"/>
          </p:cNvSpPr>
          <p:nvPr/>
        </p:nvSpPr>
        <p:spPr bwMode="auto">
          <a:xfrm>
            <a:off x="1447800" y="6019800"/>
            <a:ext cx="2198688" cy="369888"/>
          </a:xfrm>
          <a:prstGeom prst="rect">
            <a:avLst/>
          </a:prstGeom>
          <a:noFill/>
          <a:ln w="9525">
            <a:noFill/>
            <a:miter lim="800000"/>
            <a:headEnd/>
            <a:tailEnd/>
          </a:ln>
        </p:spPr>
        <p:txBody>
          <a:bodyPr wrap="none">
            <a:spAutoFit/>
          </a:bodyPr>
          <a:lstStyle/>
          <a:p>
            <a:r>
              <a:rPr lang="en-US"/>
              <a:t>Oahu Beach House</a:t>
            </a:r>
          </a:p>
        </p:txBody>
      </p:sp>
      <p:pic>
        <p:nvPicPr>
          <p:cNvPr id="103436" name="Picture 14" descr="DSC00022.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445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445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4459" name="TextBox 17"/>
          <p:cNvSpPr txBox="1">
            <a:spLocks noChangeArrowheads="1"/>
          </p:cNvSpPr>
          <p:nvPr/>
        </p:nvSpPr>
        <p:spPr bwMode="auto">
          <a:xfrm>
            <a:off x="1447800" y="6019800"/>
            <a:ext cx="2198688" cy="369888"/>
          </a:xfrm>
          <a:prstGeom prst="rect">
            <a:avLst/>
          </a:prstGeom>
          <a:noFill/>
          <a:ln w="9525">
            <a:noFill/>
            <a:miter lim="800000"/>
            <a:headEnd/>
            <a:tailEnd/>
          </a:ln>
        </p:spPr>
        <p:txBody>
          <a:bodyPr wrap="none">
            <a:spAutoFit/>
          </a:bodyPr>
          <a:lstStyle/>
          <a:p>
            <a:r>
              <a:rPr lang="en-US"/>
              <a:t>Oahu Beach House</a:t>
            </a:r>
          </a:p>
        </p:txBody>
      </p:sp>
      <p:pic>
        <p:nvPicPr>
          <p:cNvPr id="104460" name="Picture 13" descr="DSC00019.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547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547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5483" name="TextBox 17"/>
          <p:cNvSpPr txBox="1">
            <a:spLocks noChangeArrowheads="1"/>
          </p:cNvSpPr>
          <p:nvPr/>
        </p:nvSpPr>
        <p:spPr bwMode="auto">
          <a:xfrm>
            <a:off x="1447800" y="6019800"/>
            <a:ext cx="2198688" cy="369888"/>
          </a:xfrm>
          <a:prstGeom prst="rect">
            <a:avLst/>
          </a:prstGeom>
          <a:noFill/>
          <a:ln w="9525">
            <a:noFill/>
            <a:miter lim="800000"/>
            <a:headEnd/>
            <a:tailEnd/>
          </a:ln>
        </p:spPr>
        <p:txBody>
          <a:bodyPr wrap="none">
            <a:spAutoFit/>
          </a:bodyPr>
          <a:lstStyle/>
          <a:p>
            <a:r>
              <a:rPr lang="en-US"/>
              <a:t>Oahu Beach House</a:t>
            </a:r>
          </a:p>
        </p:txBody>
      </p:sp>
      <p:pic>
        <p:nvPicPr>
          <p:cNvPr id="105484" name="Picture 14" descr="_DSC0015.JPG"/>
          <p:cNvPicPr>
            <a:picLocks noChangeAspect="1"/>
          </p:cNvPicPr>
          <p:nvPr/>
        </p:nvPicPr>
        <p:blipFill>
          <a:blip r:embed="rId7"/>
          <a:srcRect/>
          <a:stretch>
            <a:fillRect/>
          </a:stretch>
        </p:blipFill>
        <p:spPr bwMode="auto">
          <a:xfrm>
            <a:off x="1371600" y="685800"/>
            <a:ext cx="7543800" cy="501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650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650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6507" name="TextBox 17"/>
          <p:cNvSpPr txBox="1">
            <a:spLocks noChangeArrowheads="1"/>
          </p:cNvSpPr>
          <p:nvPr/>
        </p:nvSpPr>
        <p:spPr bwMode="auto">
          <a:xfrm>
            <a:off x="1447800" y="6019800"/>
            <a:ext cx="2198688" cy="369888"/>
          </a:xfrm>
          <a:prstGeom prst="rect">
            <a:avLst/>
          </a:prstGeom>
          <a:noFill/>
          <a:ln w="9525">
            <a:noFill/>
            <a:miter lim="800000"/>
            <a:headEnd/>
            <a:tailEnd/>
          </a:ln>
        </p:spPr>
        <p:txBody>
          <a:bodyPr wrap="none">
            <a:spAutoFit/>
          </a:bodyPr>
          <a:lstStyle/>
          <a:p>
            <a:r>
              <a:rPr lang="en-US"/>
              <a:t>Oahu Beach House</a:t>
            </a:r>
          </a:p>
        </p:txBody>
      </p:sp>
      <p:pic>
        <p:nvPicPr>
          <p:cNvPr id="106508" name="Picture 13" descr="_DSC0043.JPG"/>
          <p:cNvPicPr>
            <a:picLocks noChangeAspect="1"/>
          </p:cNvPicPr>
          <p:nvPr/>
        </p:nvPicPr>
        <p:blipFill>
          <a:blip r:embed="rId7"/>
          <a:srcRect/>
          <a:stretch>
            <a:fillRect/>
          </a:stretch>
        </p:blipFill>
        <p:spPr bwMode="auto">
          <a:xfrm>
            <a:off x="1371600" y="762000"/>
            <a:ext cx="7543800" cy="501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752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752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7531" name="TextBox 17"/>
          <p:cNvSpPr txBox="1">
            <a:spLocks noChangeArrowheads="1"/>
          </p:cNvSpPr>
          <p:nvPr/>
        </p:nvSpPr>
        <p:spPr bwMode="auto">
          <a:xfrm>
            <a:off x="1447800" y="6019800"/>
            <a:ext cx="2198688" cy="369888"/>
          </a:xfrm>
          <a:prstGeom prst="rect">
            <a:avLst/>
          </a:prstGeom>
          <a:noFill/>
          <a:ln w="9525">
            <a:noFill/>
            <a:miter lim="800000"/>
            <a:headEnd/>
            <a:tailEnd/>
          </a:ln>
        </p:spPr>
        <p:txBody>
          <a:bodyPr wrap="none">
            <a:spAutoFit/>
          </a:bodyPr>
          <a:lstStyle/>
          <a:p>
            <a:r>
              <a:rPr lang="en-US"/>
              <a:t>Oahu Beach House</a:t>
            </a:r>
          </a:p>
        </p:txBody>
      </p:sp>
      <p:pic>
        <p:nvPicPr>
          <p:cNvPr id="107532" name="Picture 14" descr="Plant48_lanaiOV_TK.JPG"/>
          <p:cNvPicPr>
            <a:picLocks noChangeAspect="1"/>
          </p:cNvPicPr>
          <p:nvPr/>
        </p:nvPicPr>
        <p:blipFill>
          <a:blip r:embed="rId7"/>
          <a:srcRect/>
          <a:stretch>
            <a:fillRect/>
          </a:stretch>
        </p:blipFill>
        <p:spPr bwMode="auto">
          <a:xfrm>
            <a:off x="1371600" y="762000"/>
            <a:ext cx="7543800" cy="501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855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855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8555" name="TextBox 17"/>
          <p:cNvSpPr txBox="1">
            <a:spLocks noChangeArrowheads="1"/>
          </p:cNvSpPr>
          <p:nvPr/>
        </p:nvSpPr>
        <p:spPr bwMode="auto">
          <a:xfrm>
            <a:off x="1447800" y="6019800"/>
            <a:ext cx="3146425" cy="369888"/>
          </a:xfrm>
          <a:prstGeom prst="rect">
            <a:avLst/>
          </a:prstGeom>
          <a:noFill/>
          <a:ln w="9525">
            <a:noFill/>
            <a:miter lim="800000"/>
            <a:headEnd/>
            <a:tailEnd/>
          </a:ln>
        </p:spPr>
        <p:txBody>
          <a:bodyPr wrap="none">
            <a:spAutoFit/>
          </a:bodyPr>
          <a:lstStyle/>
          <a:p>
            <a:r>
              <a:rPr lang="en-US"/>
              <a:t>Ferrocement/Bamboo House</a:t>
            </a:r>
          </a:p>
        </p:txBody>
      </p:sp>
      <p:pic>
        <p:nvPicPr>
          <p:cNvPr id="108556" name="Picture 13" descr="DSC_9696.JPG"/>
          <p:cNvPicPr>
            <a:picLocks noChangeAspect="1"/>
          </p:cNvPicPr>
          <p:nvPr/>
        </p:nvPicPr>
        <p:blipFill>
          <a:blip r:embed="rId7"/>
          <a:srcRect/>
          <a:stretch>
            <a:fillRect/>
          </a:stretch>
        </p:blipFill>
        <p:spPr bwMode="auto">
          <a:xfrm>
            <a:off x="1371600" y="533400"/>
            <a:ext cx="7564438"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957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957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9579" name="TextBox 17"/>
          <p:cNvSpPr txBox="1">
            <a:spLocks noChangeArrowheads="1"/>
          </p:cNvSpPr>
          <p:nvPr/>
        </p:nvSpPr>
        <p:spPr bwMode="auto">
          <a:xfrm>
            <a:off x="1447800" y="6019800"/>
            <a:ext cx="3146425" cy="369888"/>
          </a:xfrm>
          <a:prstGeom prst="rect">
            <a:avLst/>
          </a:prstGeom>
          <a:noFill/>
          <a:ln w="9525">
            <a:noFill/>
            <a:miter lim="800000"/>
            <a:headEnd/>
            <a:tailEnd/>
          </a:ln>
        </p:spPr>
        <p:txBody>
          <a:bodyPr wrap="none">
            <a:spAutoFit/>
          </a:bodyPr>
          <a:lstStyle/>
          <a:p>
            <a:r>
              <a:rPr lang="en-US"/>
              <a:t>Ferrocement/Bamboo House</a:t>
            </a:r>
          </a:p>
        </p:txBody>
      </p:sp>
      <p:pic>
        <p:nvPicPr>
          <p:cNvPr id="109580" name="Picture 14" descr="DSC_9665.JPG"/>
          <p:cNvPicPr>
            <a:picLocks noChangeAspect="1"/>
          </p:cNvPicPr>
          <p:nvPr/>
        </p:nvPicPr>
        <p:blipFill>
          <a:blip r:embed="rId7"/>
          <a:srcRect/>
          <a:stretch>
            <a:fillRect/>
          </a:stretch>
        </p:blipFill>
        <p:spPr bwMode="auto">
          <a:xfrm>
            <a:off x="1371600" y="609600"/>
            <a:ext cx="7543800"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059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1059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0603" name="TextBox 17"/>
          <p:cNvSpPr txBox="1">
            <a:spLocks noChangeArrowheads="1"/>
          </p:cNvSpPr>
          <p:nvPr/>
        </p:nvSpPr>
        <p:spPr bwMode="auto">
          <a:xfrm>
            <a:off x="1447800" y="6019800"/>
            <a:ext cx="3146425" cy="369888"/>
          </a:xfrm>
          <a:prstGeom prst="rect">
            <a:avLst/>
          </a:prstGeom>
          <a:noFill/>
          <a:ln w="9525">
            <a:noFill/>
            <a:miter lim="800000"/>
            <a:headEnd/>
            <a:tailEnd/>
          </a:ln>
        </p:spPr>
        <p:txBody>
          <a:bodyPr wrap="none">
            <a:spAutoFit/>
          </a:bodyPr>
          <a:lstStyle/>
          <a:p>
            <a:r>
              <a:rPr lang="en-US"/>
              <a:t>Ferrocement/Bamboo House</a:t>
            </a:r>
          </a:p>
        </p:txBody>
      </p:sp>
      <p:pic>
        <p:nvPicPr>
          <p:cNvPr id="110604" name="Picture 13" descr="DSC_9701.JPG"/>
          <p:cNvPicPr>
            <a:picLocks noChangeAspect="1"/>
          </p:cNvPicPr>
          <p:nvPr/>
        </p:nvPicPr>
        <p:blipFill>
          <a:blip r:embed="rId7"/>
          <a:srcRect/>
          <a:stretch>
            <a:fillRect/>
          </a:stretch>
        </p:blipFill>
        <p:spPr bwMode="auto">
          <a:xfrm>
            <a:off x="1371600" y="685800"/>
            <a:ext cx="7543800"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162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1162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1627" name="TextBox 17"/>
          <p:cNvSpPr txBox="1">
            <a:spLocks noChangeArrowheads="1"/>
          </p:cNvSpPr>
          <p:nvPr/>
        </p:nvSpPr>
        <p:spPr bwMode="auto">
          <a:xfrm>
            <a:off x="1447800" y="6019800"/>
            <a:ext cx="3146425" cy="369888"/>
          </a:xfrm>
          <a:prstGeom prst="rect">
            <a:avLst/>
          </a:prstGeom>
          <a:noFill/>
          <a:ln w="9525">
            <a:noFill/>
            <a:miter lim="800000"/>
            <a:headEnd/>
            <a:tailEnd/>
          </a:ln>
        </p:spPr>
        <p:txBody>
          <a:bodyPr wrap="none">
            <a:spAutoFit/>
          </a:bodyPr>
          <a:lstStyle/>
          <a:p>
            <a:r>
              <a:rPr lang="en-US"/>
              <a:t>Ferrocement/Bamboo House</a:t>
            </a:r>
          </a:p>
        </p:txBody>
      </p:sp>
      <p:pic>
        <p:nvPicPr>
          <p:cNvPr id="111628" name="Picture 14" descr="DSC_9673.JPG"/>
          <p:cNvPicPr>
            <a:picLocks noChangeAspect="1"/>
          </p:cNvPicPr>
          <p:nvPr/>
        </p:nvPicPr>
        <p:blipFill>
          <a:blip r:embed="rId7"/>
          <a:srcRect/>
          <a:stretch>
            <a:fillRect/>
          </a:stretch>
        </p:blipFill>
        <p:spPr bwMode="auto">
          <a:xfrm>
            <a:off x="1371600" y="685800"/>
            <a:ext cx="721995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4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1264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2651" name="TextBox 17"/>
          <p:cNvSpPr txBox="1">
            <a:spLocks noChangeArrowheads="1"/>
          </p:cNvSpPr>
          <p:nvPr/>
        </p:nvSpPr>
        <p:spPr bwMode="auto">
          <a:xfrm>
            <a:off x="1447800" y="6019800"/>
            <a:ext cx="3146425" cy="369888"/>
          </a:xfrm>
          <a:prstGeom prst="rect">
            <a:avLst/>
          </a:prstGeom>
          <a:noFill/>
          <a:ln w="9525">
            <a:noFill/>
            <a:miter lim="800000"/>
            <a:headEnd/>
            <a:tailEnd/>
          </a:ln>
        </p:spPr>
        <p:txBody>
          <a:bodyPr wrap="none">
            <a:spAutoFit/>
          </a:bodyPr>
          <a:lstStyle/>
          <a:p>
            <a:r>
              <a:rPr lang="en-US"/>
              <a:t>Ferrocement/Bamboo House</a:t>
            </a:r>
          </a:p>
        </p:txBody>
      </p:sp>
      <p:pic>
        <p:nvPicPr>
          <p:cNvPr id="112652" name="Picture 13" descr="DSC_9667.JPG"/>
          <p:cNvPicPr>
            <a:picLocks noChangeAspect="1"/>
          </p:cNvPicPr>
          <p:nvPr/>
        </p:nvPicPr>
        <p:blipFill>
          <a:blip r:embed="rId7"/>
          <a:srcRect/>
          <a:stretch>
            <a:fillRect/>
          </a:stretch>
        </p:blipFill>
        <p:spPr bwMode="auto">
          <a:xfrm>
            <a:off x="1524000" y="381000"/>
            <a:ext cx="3733800" cy="561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1268" name="Rectangle 3"/>
          <p:cNvSpPr>
            <a:spLocks noGrp="1" noChangeArrowheads="1"/>
          </p:cNvSpPr>
          <p:nvPr>
            <p:ph type="subTitle" idx="1"/>
          </p:nvPr>
        </p:nvSpPr>
        <p:spPr>
          <a:xfrm>
            <a:off x="1600200" y="4038600"/>
            <a:ext cx="6400800" cy="1752600"/>
          </a:xfrm>
        </p:spPr>
        <p:txBody>
          <a:bodyPr/>
          <a:lstStyle/>
          <a:p>
            <a:pPr eaLnBrk="1" hangingPunct="1"/>
            <a:r>
              <a:rPr lang="en-US" i="1" dirty="0" smtClean="0">
                <a:solidFill>
                  <a:schemeClr val="bg1"/>
                </a:solidFill>
              </a:rPr>
              <a:t>Live in Your Values</a:t>
            </a:r>
          </a:p>
          <a:p>
            <a:pPr eaLnBrk="1" hangingPunct="1"/>
            <a:r>
              <a:rPr lang="en-US" dirty="0"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127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1273" name="TextBox 21"/>
          <p:cNvSpPr txBox="1">
            <a:spLocks noChangeArrowheads="1"/>
          </p:cNvSpPr>
          <p:nvPr/>
        </p:nvSpPr>
        <p:spPr bwMode="auto">
          <a:xfrm>
            <a:off x="1524000" y="1371600"/>
            <a:ext cx="7142163" cy="1800493"/>
          </a:xfrm>
          <a:prstGeom prst="rect">
            <a:avLst/>
          </a:prstGeom>
          <a:noFill/>
          <a:ln w="9525">
            <a:noFill/>
            <a:miter lim="800000"/>
            <a:headEnd/>
            <a:tailEnd/>
          </a:ln>
        </p:spPr>
        <p:txBody>
          <a:bodyPr>
            <a:spAutoFit/>
          </a:bodyPr>
          <a:lstStyle/>
          <a:p>
            <a:pPr>
              <a:lnSpc>
                <a:spcPct val="150000"/>
              </a:lnSpc>
            </a:pPr>
            <a:r>
              <a:rPr lang="en-US" sz="2800" b="1" dirty="0" smtClean="0"/>
              <a:t>Plantation Management</a:t>
            </a:r>
          </a:p>
          <a:p>
            <a:pPr>
              <a:lnSpc>
                <a:spcPct val="150000"/>
              </a:lnSpc>
            </a:pPr>
            <a:r>
              <a:rPr lang="en-US" sz="2800" b="1" dirty="0" smtClean="0"/>
              <a:t>          </a:t>
            </a:r>
            <a:r>
              <a:rPr lang="en-US" sz="2800" b="1" i="1" dirty="0" smtClean="0"/>
              <a:t>Bamboo Living </a:t>
            </a:r>
            <a:r>
              <a:rPr lang="en-US" sz="2800" b="1" dirty="0" smtClean="0"/>
              <a:t>Strategic Partner</a:t>
            </a:r>
            <a:endParaRPr lang="en-US" sz="2800" b="1" dirty="0"/>
          </a:p>
          <a:p>
            <a:pPr>
              <a:lnSpc>
                <a:spcPct val="150000"/>
              </a:lnSpc>
            </a:pPr>
            <a:endParaRPr lang="en-US" dirty="0"/>
          </a:p>
        </p:txBody>
      </p:sp>
      <p:pic>
        <p:nvPicPr>
          <p:cNvPr id="1127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278" name="TextBox 25"/>
          <p:cNvSpPr txBox="1">
            <a:spLocks noChangeArrowheads="1"/>
          </p:cNvSpPr>
          <p:nvPr/>
        </p:nvSpPr>
        <p:spPr bwMode="auto">
          <a:xfrm>
            <a:off x="2286000" y="6248400"/>
            <a:ext cx="3375025" cy="307975"/>
          </a:xfrm>
          <a:prstGeom prst="rect">
            <a:avLst/>
          </a:prstGeom>
          <a:solidFill>
            <a:schemeClr val="bg1"/>
          </a:solidFill>
          <a:ln w="9525">
            <a:noFill/>
            <a:miter lim="800000"/>
            <a:headEnd/>
            <a:tailEnd/>
          </a:ln>
        </p:spPr>
        <p:txBody>
          <a:bodyPr wrap="none">
            <a:spAutoFit/>
          </a:bodyPr>
          <a:lstStyle/>
          <a:p>
            <a:r>
              <a:rPr lang="en-US" sz="1400" b="1"/>
              <a:t>Booshoot, Mount Vernon Washington</a:t>
            </a:r>
          </a:p>
        </p:txBody>
      </p:sp>
      <p:pic>
        <p:nvPicPr>
          <p:cNvPr id="11279" name="Picture 17" descr="Booshoot.jpg"/>
          <p:cNvPicPr>
            <a:picLocks noChangeAspect="1"/>
          </p:cNvPicPr>
          <p:nvPr/>
        </p:nvPicPr>
        <p:blipFill>
          <a:blip r:embed="rId7"/>
          <a:srcRect l="30197" t="24123" r="34354" b="15573"/>
          <a:stretch>
            <a:fillRect/>
          </a:stretch>
        </p:blipFill>
        <p:spPr bwMode="auto">
          <a:xfrm>
            <a:off x="1676400" y="5791200"/>
            <a:ext cx="609600" cy="677863"/>
          </a:xfrm>
          <a:prstGeom prst="rect">
            <a:avLst/>
          </a:prstGeom>
          <a:noFill/>
          <a:ln w="9525">
            <a:noFill/>
            <a:miter lim="800000"/>
            <a:headEnd/>
            <a:tailEnd/>
          </a:ln>
        </p:spPr>
      </p:pic>
      <p:pic>
        <p:nvPicPr>
          <p:cNvPr id="11280" name="Picture 19" descr="booshoot2.jpg"/>
          <p:cNvPicPr>
            <a:picLocks noChangeAspect="1"/>
          </p:cNvPicPr>
          <p:nvPr/>
        </p:nvPicPr>
        <p:blipFill>
          <a:blip r:embed="rId8"/>
          <a:srcRect/>
          <a:stretch>
            <a:fillRect/>
          </a:stretch>
        </p:blipFill>
        <p:spPr bwMode="auto">
          <a:xfrm>
            <a:off x="1676400" y="2819400"/>
            <a:ext cx="4572000" cy="2951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469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1469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4699" name="TextBox 17"/>
          <p:cNvSpPr txBox="1">
            <a:spLocks noChangeArrowheads="1"/>
          </p:cNvSpPr>
          <p:nvPr/>
        </p:nvSpPr>
        <p:spPr bwMode="auto">
          <a:xfrm>
            <a:off x="1447800" y="6019800"/>
            <a:ext cx="3146425" cy="369888"/>
          </a:xfrm>
          <a:prstGeom prst="rect">
            <a:avLst/>
          </a:prstGeom>
          <a:noFill/>
          <a:ln w="9525">
            <a:noFill/>
            <a:miter lim="800000"/>
            <a:headEnd/>
            <a:tailEnd/>
          </a:ln>
        </p:spPr>
        <p:txBody>
          <a:bodyPr wrap="none">
            <a:spAutoFit/>
          </a:bodyPr>
          <a:lstStyle/>
          <a:p>
            <a:r>
              <a:rPr lang="en-US"/>
              <a:t>Ferrocement/Bamboo House</a:t>
            </a:r>
          </a:p>
        </p:txBody>
      </p:sp>
      <p:pic>
        <p:nvPicPr>
          <p:cNvPr id="114700" name="Picture 13" descr="DSC_9686.JPG"/>
          <p:cNvPicPr>
            <a:picLocks noChangeAspect="1"/>
          </p:cNvPicPr>
          <p:nvPr/>
        </p:nvPicPr>
        <p:blipFill>
          <a:blip r:embed="rId7"/>
          <a:srcRect/>
          <a:stretch>
            <a:fillRect/>
          </a:stretch>
        </p:blipFill>
        <p:spPr bwMode="auto">
          <a:xfrm>
            <a:off x="1371600" y="762000"/>
            <a:ext cx="7543800"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C:\Documents and Settings\nicole.BAMBOO\Desktop\BC Medium.jpg"/>
          <p:cNvPicPr>
            <a:picLocks noChangeAspect="1" noChangeArrowheads="1"/>
          </p:cNvPicPr>
          <p:nvPr/>
        </p:nvPicPr>
        <p:blipFill>
          <a:blip r:embed="rId3"/>
          <a:srcRect/>
          <a:stretch>
            <a:fillRect/>
          </a:stretch>
        </p:blipFill>
        <p:spPr bwMode="auto">
          <a:xfrm>
            <a:off x="5486400" y="3124200"/>
            <a:ext cx="3457575" cy="2289175"/>
          </a:xfrm>
          <a:prstGeom prst="rect">
            <a:avLst/>
          </a:prstGeom>
          <a:noFill/>
          <a:ln w="9525">
            <a:noFill/>
            <a:miter lim="800000"/>
            <a:headEnd/>
            <a:tailEnd/>
          </a:ln>
        </p:spPr>
      </p:pic>
      <p:sp>
        <p:nvSpPr>
          <p:cNvPr id="115715" name="TextBox 3"/>
          <p:cNvSpPr txBox="1">
            <a:spLocks noChangeArrowheads="1"/>
          </p:cNvSpPr>
          <p:nvPr/>
        </p:nvSpPr>
        <p:spPr bwMode="auto">
          <a:xfrm>
            <a:off x="1981200" y="914400"/>
            <a:ext cx="6324600" cy="584200"/>
          </a:xfrm>
          <a:prstGeom prst="rect">
            <a:avLst/>
          </a:prstGeom>
          <a:noFill/>
          <a:ln w="9525">
            <a:noFill/>
            <a:miter lim="800000"/>
            <a:headEnd/>
            <a:tailEnd/>
          </a:ln>
        </p:spPr>
        <p:txBody>
          <a:bodyPr>
            <a:spAutoFit/>
          </a:bodyPr>
          <a:lstStyle/>
          <a:p>
            <a:pPr algn="ctr"/>
            <a:r>
              <a:rPr lang="en-US" sz="3200" b="1" i="1"/>
              <a:t>Bamboo Commons Collection</a:t>
            </a:r>
          </a:p>
        </p:txBody>
      </p:sp>
      <p:pic>
        <p:nvPicPr>
          <p:cNvPr id="115716" name="Picture 8" descr="BL_logo.jpg"/>
          <p:cNvPicPr>
            <a:picLocks noChangeAspect="1"/>
          </p:cNvPicPr>
          <p:nvPr/>
        </p:nvPicPr>
        <p:blipFill>
          <a:blip r:embed="rId4"/>
          <a:srcRect/>
          <a:stretch>
            <a:fillRect/>
          </a:stretch>
        </p:blipFill>
        <p:spPr bwMode="auto">
          <a:xfrm>
            <a:off x="149225" y="152400"/>
            <a:ext cx="1450975" cy="1316038"/>
          </a:xfrm>
          <a:prstGeom prst="rect">
            <a:avLst/>
          </a:prstGeom>
          <a:noFill/>
          <a:ln w="9525">
            <a:noFill/>
            <a:miter lim="800000"/>
            <a:headEnd/>
            <a:tailEnd/>
          </a:ln>
        </p:spPr>
      </p:pic>
      <p:pic>
        <p:nvPicPr>
          <p:cNvPr id="115717" name="Picture 6" descr="C:\Documents and Settings\nicole.BAMBOO\Desktop\BC small.jpg"/>
          <p:cNvPicPr>
            <a:picLocks noChangeAspect="1" noChangeArrowheads="1"/>
          </p:cNvPicPr>
          <p:nvPr/>
        </p:nvPicPr>
        <p:blipFill>
          <a:blip r:embed="rId5"/>
          <a:srcRect/>
          <a:stretch>
            <a:fillRect/>
          </a:stretch>
        </p:blipFill>
        <p:spPr bwMode="auto">
          <a:xfrm>
            <a:off x="5638800" y="2286000"/>
            <a:ext cx="2393950" cy="1584325"/>
          </a:xfrm>
          <a:prstGeom prst="rect">
            <a:avLst/>
          </a:prstGeom>
          <a:noFill/>
          <a:ln w="9525">
            <a:noFill/>
            <a:miter lim="800000"/>
            <a:headEnd/>
            <a:tailEnd/>
          </a:ln>
        </p:spPr>
      </p:pic>
      <p:sp>
        <p:nvSpPr>
          <p:cNvPr id="115718" name="TextBox 7"/>
          <p:cNvSpPr txBox="1">
            <a:spLocks noChangeArrowheads="1"/>
          </p:cNvSpPr>
          <p:nvPr/>
        </p:nvSpPr>
        <p:spPr bwMode="auto">
          <a:xfrm>
            <a:off x="457200" y="2667000"/>
            <a:ext cx="4876800" cy="2032000"/>
          </a:xfrm>
          <a:prstGeom prst="rect">
            <a:avLst/>
          </a:prstGeom>
          <a:noFill/>
          <a:ln w="9525">
            <a:noFill/>
            <a:miter lim="800000"/>
            <a:headEnd/>
            <a:tailEnd/>
          </a:ln>
        </p:spPr>
        <p:txBody>
          <a:bodyPr>
            <a:spAutoFit/>
          </a:bodyPr>
          <a:lstStyle/>
          <a:p>
            <a:endParaRPr lang="en-US"/>
          </a:p>
          <a:p>
            <a:pPr>
              <a:buFont typeface="Arial" charset="0"/>
              <a:buChar char="•"/>
            </a:pPr>
            <a:r>
              <a:rPr lang="en-US"/>
              <a:t>Exposed bamboo rafters</a:t>
            </a:r>
          </a:p>
          <a:p>
            <a:pPr>
              <a:buFont typeface="Arial" charset="0"/>
              <a:buChar char="•"/>
            </a:pPr>
            <a:r>
              <a:rPr lang="en-US"/>
              <a:t>Vaulted ceilings</a:t>
            </a:r>
          </a:p>
          <a:p>
            <a:pPr>
              <a:buFont typeface="Arial" charset="0"/>
              <a:buChar char="•"/>
            </a:pPr>
            <a:r>
              <a:rPr lang="en-US"/>
              <a:t>Painted/stucco ready exterior walls</a:t>
            </a:r>
          </a:p>
          <a:p>
            <a:pPr>
              <a:buFont typeface="Arial" charset="0"/>
              <a:buChar char="•"/>
            </a:pPr>
            <a:r>
              <a:rPr lang="en-US"/>
              <a:t>Covered porch</a:t>
            </a:r>
          </a:p>
          <a:p>
            <a:pPr>
              <a:buFont typeface="Arial" charset="0"/>
              <a:buChar char="•"/>
            </a:pPr>
            <a:r>
              <a:rPr lang="en-US"/>
              <a:t>10 available floor plans ranging from 400sf to 2480sf</a:t>
            </a:r>
          </a:p>
        </p:txBody>
      </p:sp>
      <p:sp>
        <p:nvSpPr>
          <p:cNvPr id="115719" name="TextBox 8"/>
          <p:cNvSpPr txBox="1">
            <a:spLocks noChangeArrowheads="1"/>
          </p:cNvSpPr>
          <p:nvPr/>
        </p:nvSpPr>
        <p:spPr bwMode="auto">
          <a:xfrm>
            <a:off x="228600" y="2514600"/>
            <a:ext cx="3095625" cy="369888"/>
          </a:xfrm>
          <a:prstGeom prst="rect">
            <a:avLst/>
          </a:prstGeom>
          <a:noFill/>
          <a:ln w="9525">
            <a:noFill/>
            <a:miter lim="800000"/>
            <a:headEnd/>
            <a:tailEnd/>
          </a:ln>
        </p:spPr>
        <p:txBody>
          <a:bodyPr wrap="none">
            <a:spAutoFit/>
          </a:bodyPr>
          <a:lstStyle/>
          <a:p>
            <a:r>
              <a:rPr lang="en-US" b="1"/>
              <a:t>Our Most Economical Line</a:t>
            </a:r>
          </a:p>
        </p:txBody>
      </p:sp>
      <p:sp>
        <p:nvSpPr>
          <p:cNvPr id="12" name="Rectangle 11"/>
          <p:cNvSpPr/>
          <p:nvPr/>
        </p:nvSpPr>
        <p:spPr>
          <a:xfrm>
            <a:off x="0" y="1935163"/>
            <a:ext cx="9144000"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5721" name="Picture 9" descr="C:\Documents and Settings\nicole.BAMBOO\Desktop\House Colors23.jpg"/>
          <p:cNvPicPr>
            <a:picLocks noChangeAspect="1" noChangeArrowheads="1"/>
          </p:cNvPicPr>
          <p:nvPr/>
        </p:nvPicPr>
        <p:blipFill>
          <a:blip r:embed="rId6"/>
          <a:srcRect/>
          <a:stretch>
            <a:fillRect/>
          </a:stretch>
        </p:blipFill>
        <p:spPr bwMode="auto">
          <a:xfrm>
            <a:off x="5638800" y="5181600"/>
            <a:ext cx="32766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descr="C:\Documents and Settings\nicole.BAMBOO\Desktop\SS.Bali24x40-2S-090223.jpg"/>
          <p:cNvPicPr>
            <a:picLocks noChangeAspect="1" noChangeArrowheads="1"/>
          </p:cNvPicPr>
          <p:nvPr/>
        </p:nvPicPr>
        <p:blipFill>
          <a:blip r:embed="rId3"/>
          <a:srcRect/>
          <a:stretch>
            <a:fillRect/>
          </a:stretch>
        </p:blipFill>
        <p:spPr bwMode="auto">
          <a:xfrm>
            <a:off x="5562600" y="3276600"/>
            <a:ext cx="3121025" cy="2063750"/>
          </a:xfrm>
          <a:prstGeom prst="rect">
            <a:avLst/>
          </a:prstGeom>
          <a:noFill/>
          <a:ln w="9525">
            <a:noFill/>
            <a:miter lim="800000"/>
            <a:headEnd/>
            <a:tailEnd/>
          </a:ln>
        </p:spPr>
      </p:pic>
      <p:sp>
        <p:nvSpPr>
          <p:cNvPr id="116739" name="TextBox 3"/>
          <p:cNvSpPr txBox="1">
            <a:spLocks noChangeArrowheads="1"/>
          </p:cNvSpPr>
          <p:nvPr/>
        </p:nvSpPr>
        <p:spPr bwMode="auto">
          <a:xfrm>
            <a:off x="1981200" y="762000"/>
            <a:ext cx="6324600" cy="1077913"/>
          </a:xfrm>
          <a:prstGeom prst="rect">
            <a:avLst/>
          </a:prstGeom>
          <a:noFill/>
          <a:ln w="9525">
            <a:noFill/>
            <a:miter lim="800000"/>
            <a:headEnd/>
            <a:tailEnd/>
          </a:ln>
        </p:spPr>
        <p:txBody>
          <a:bodyPr>
            <a:spAutoFit/>
          </a:bodyPr>
          <a:lstStyle/>
          <a:p>
            <a:pPr algn="ctr"/>
            <a:r>
              <a:rPr lang="en-US" sz="3200" b="1" i="1"/>
              <a:t>David Sands Signature Collection</a:t>
            </a:r>
          </a:p>
        </p:txBody>
      </p:sp>
      <p:pic>
        <p:nvPicPr>
          <p:cNvPr id="116740" name="Picture 8" descr="BL_logo.jpg"/>
          <p:cNvPicPr>
            <a:picLocks noChangeAspect="1"/>
          </p:cNvPicPr>
          <p:nvPr/>
        </p:nvPicPr>
        <p:blipFill>
          <a:blip r:embed="rId4"/>
          <a:srcRect/>
          <a:stretch>
            <a:fillRect/>
          </a:stretch>
        </p:blipFill>
        <p:spPr bwMode="auto">
          <a:xfrm>
            <a:off x="149225" y="152400"/>
            <a:ext cx="1450975" cy="1316038"/>
          </a:xfrm>
          <a:prstGeom prst="rect">
            <a:avLst/>
          </a:prstGeom>
          <a:noFill/>
          <a:ln w="9525">
            <a:noFill/>
            <a:miter lim="800000"/>
            <a:headEnd/>
            <a:tailEnd/>
          </a:ln>
        </p:spPr>
      </p:pic>
      <p:sp>
        <p:nvSpPr>
          <p:cNvPr id="116741" name="TextBox 7"/>
          <p:cNvSpPr txBox="1">
            <a:spLocks noChangeArrowheads="1"/>
          </p:cNvSpPr>
          <p:nvPr/>
        </p:nvSpPr>
        <p:spPr bwMode="auto">
          <a:xfrm>
            <a:off x="457200" y="2667000"/>
            <a:ext cx="4876800" cy="2308225"/>
          </a:xfrm>
          <a:prstGeom prst="rect">
            <a:avLst/>
          </a:prstGeom>
          <a:noFill/>
          <a:ln w="9525">
            <a:noFill/>
            <a:miter lim="800000"/>
            <a:headEnd/>
            <a:tailEnd/>
          </a:ln>
        </p:spPr>
        <p:txBody>
          <a:bodyPr>
            <a:spAutoFit/>
          </a:bodyPr>
          <a:lstStyle/>
          <a:p>
            <a:endParaRPr lang="en-US"/>
          </a:p>
          <a:p>
            <a:pPr>
              <a:buFont typeface="Arial" charset="0"/>
              <a:buChar char="•"/>
            </a:pPr>
            <a:r>
              <a:rPr lang="en-US"/>
              <a:t>Exposed bamboo rafters &amp; vaulted ceilings</a:t>
            </a:r>
          </a:p>
          <a:p>
            <a:pPr>
              <a:buFont typeface="Arial" charset="0"/>
              <a:buChar char="•"/>
            </a:pPr>
            <a:r>
              <a:rPr lang="en-US"/>
              <a:t>Split bamboo or paint/stucco ready exterior walls</a:t>
            </a:r>
          </a:p>
          <a:p>
            <a:pPr>
              <a:buFont typeface="Arial" charset="0"/>
              <a:buChar char="•"/>
            </a:pPr>
            <a:r>
              <a:rPr lang="en-US"/>
              <a:t>Covered porch with bamboo railings</a:t>
            </a:r>
          </a:p>
          <a:p>
            <a:pPr>
              <a:buFont typeface="Arial" charset="0"/>
              <a:buChar char="•"/>
            </a:pPr>
            <a:r>
              <a:rPr lang="en-US"/>
              <a:t>A wide range of floor plans from small bungalows to three bedroom homes</a:t>
            </a:r>
          </a:p>
          <a:p>
            <a:endParaRPr lang="en-US"/>
          </a:p>
        </p:txBody>
      </p:sp>
      <p:sp>
        <p:nvSpPr>
          <p:cNvPr id="116742" name="TextBox 8"/>
          <p:cNvSpPr txBox="1">
            <a:spLocks noChangeArrowheads="1"/>
          </p:cNvSpPr>
          <p:nvPr/>
        </p:nvSpPr>
        <p:spPr bwMode="auto">
          <a:xfrm>
            <a:off x="228600" y="2514600"/>
            <a:ext cx="2001838" cy="369888"/>
          </a:xfrm>
          <a:prstGeom prst="rect">
            <a:avLst/>
          </a:prstGeom>
          <a:noFill/>
          <a:ln w="9525">
            <a:noFill/>
            <a:miter lim="800000"/>
            <a:headEnd/>
            <a:tailEnd/>
          </a:ln>
        </p:spPr>
        <p:txBody>
          <a:bodyPr wrap="none">
            <a:spAutoFit/>
          </a:bodyPr>
          <a:lstStyle/>
          <a:p>
            <a:r>
              <a:rPr lang="en-US" b="1"/>
              <a:t>Artisan Quality.  </a:t>
            </a:r>
          </a:p>
        </p:txBody>
      </p:sp>
      <p:sp>
        <p:nvSpPr>
          <p:cNvPr id="12" name="Rectangle 11"/>
          <p:cNvSpPr/>
          <p:nvPr/>
        </p:nvSpPr>
        <p:spPr>
          <a:xfrm>
            <a:off x="0" y="1935163"/>
            <a:ext cx="9144000"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6744" name="Picture 9" descr="C:\Documents and Settings\nicole.BAMBOO\Desktop\House Colors23.jpg"/>
          <p:cNvPicPr>
            <a:picLocks noChangeAspect="1" noChangeArrowheads="1"/>
          </p:cNvPicPr>
          <p:nvPr/>
        </p:nvPicPr>
        <p:blipFill>
          <a:blip r:embed="rId5"/>
          <a:srcRect/>
          <a:stretch>
            <a:fillRect/>
          </a:stretch>
        </p:blipFill>
        <p:spPr bwMode="auto">
          <a:xfrm>
            <a:off x="5638800" y="5334000"/>
            <a:ext cx="3276600" cy="647700"/>
          </a:xfrm>
          <a:prstGeom prst="rect">
            <a:avLst/>
          </a:prstGeom>
          <a:noFill/>
          <a:ln w="9525">
            <a:noFill/>
            <a:miter lim="800000"/>
            <a:headEnd/>
            <a:tailEnd/>
          </a:ln>
        </p:spPr>
      </p:pic>
      <p:pic>
        <p:nvPicPr>
          <p:cNvPr id="116745" name="Picture 2" descr="C:\Documents and Settings\nicole.BAMBOO\Desktop\SS.Pacific1-090303.jpg"/>
          <p:cNvPicPr>
            <a:picLocks noChangeAspect="1" noChangeArrowheads="1"/>
          </p:cNvPicPr>
          <p:nvPr/>
        </p:nvPicPr>
        <p:blipFill>
          <a:blip r:embed="rId6"/>
          <a:srcRect/>
          <a:stretch>
            <a:fillRect/>
          </a:stretch>
        </p:blipFill>
        <p:spPr bwMode="auto">
          <a:xfrm>
            <a:off x="6019800" y="2057400"/>
            <a:ext cx="2286000" cy="1490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3"/>
          <p:cNvSpPr txBox="1">
            <a:spLocks noChangeArrowheads="1"/>
          </p:cNvSpPr>
          <p:nvPr/>
        </p:nvSpPr>
        <p:spPr bwMode="auto">
          <a:xfrm>
            <a:off x="1981200" y="762000"/>
            <a:ext cx="6324600" cy="584200"/>
          </a:xfrm>
          <a:prstGeom prst="rect">
            <a:avLst/>
          </a:prstGeom>
          <a:noFill/>
          <a:ln w="9525">
            <a:noFill/>
            <a:miter lim="800000"/>
            <a:headEnd/>
            <a:tailEnd/>
          </a:ln>
        </p:spPr>
        <p:txBody>
          <a:bodyPr>
            <a:spAutoFit/>
          </a:bodyPr>
          <a:lstStyle/>
          <a:p>
            <a:pPr algn="ctr"/>
            <a:r>
              <a:rPr lang="en-US" sz="3200" b="1" i="1"/>
              <a:t>The Custom Bamboodist</a:t>
            </a:r>
          </a:p>
        </p:txBody>
      </p:sp>
      <p:pic>
        <p:nvPicPr>
          <p:cNvPr id="117763" name="Picture 8" descr="BL_logo.jpg"/>
          <p:cNvPicPr>
            <a:picLocks noChangeAspect="1"/>
          </p:cNvPicPr>
          <p:nvPr/>
        </p:nvPicPr>
        <p:blipFill>
          <a:blip r:embed="rId3"/>
          <a:srcRect/>
          <a:stretch>
            <a:fillRect/>
          </a:stretch>
        </p:blipFill>
        <p:spPr bwMode="auto">
          <a:xfrm>
            <a:off x="149225" y="152400"/>
            <a:ext cx="1450975" cy="1316038"/>
          </a:xfrm>
          <a:prstGeom prst="rect">
            <a:avLst/>
          </a:prstGeom>
          <a:noFill/>
          <a:ln w="9525">
            <a:noFill/>
            <a:miter lim="800000"/>
            <a:headEnd/>
            <a:tailEnd/>
          </a:ln>
        </p:spPr>
      </p:pic>
      <p:sp>
        <p:nvSpPr>
          <p:cNvPr id="117764" name="TextBox 7"/>
          <p:cNvSpPr txBox="1">
            <a:spLocks noChangeArrowheads="1"/>
          </p:cNvSpPr>
          <p:nvPr/>
        </p:nvSpPr>
        <p:spPr bwMode="auto">
          <a:xfrm>
            <a:off x="533400" y="3505200"/>
            <a:ext cx="4876800" cy="1200150"/>
          </a:xfrm>
          <a:prstGeom prst="rect">
            <a:avLst/>
          </a:prstGeom>
          <a:noFill/>
          <a:ln w="9525">
            <a:noFill/>
            <a:miter lim="800000"/>
            <a:headEnd/>
            <a:tailEnd/>
          </a:ln>
        </p:spPr>
        <p:txBody>
          <a:bodyPr>
            <a:spAutoFit/>
          </a:bodyPr>
          <a:lstStyle/>
          <a:p>
            <a:endParaRPr lang="en-US"/>
          </a:p>
          <a:p>
            <a:pPr>
              <a:buFont typeface="Arial" charset="0"/>
              <a:buChar char="•"/>
            </a:pPr>
            <a:r>
              <a:rPr lang="en-US"/>
              <a:t>Custom designed residence, resort, eco-village</a:t>
            </a:r>
          </a:p>
          <a:p>
            <a:endParaRPr lang="en-US"/>
          </a:p>
        </p:txBody>
      </p:sp>
      <p:sp>
        <p:nvSpPr>
          <p:cNvPr id="117765" name="TextBox 8"/>
          <p:cNvSpPr txBox="1">
            <a:spLocks noChangeArrowheads="1"/>
          </p:cNvSpPr>
          <p:nvPr/>
        </p:nvSpPr>
        <p:spPr bwMode="auto">
          <a:xfrm>
            <a:off x="228600" y="2514600"/>
            <a:ext cx="3651250" cy="646113"/>
          </a:xfrm>
          <a:prstGeom prst="rect">
            <a:avLst/>
          </a:prstGeom>
          <a:noFill/>
          <a:ln w="9525">
            <a:noFill/>
            <a:miter lim="800000"/>
            <a:headEnd/>
            <a:tailEnd/>
          </a:ln>
        </p:spPr>
        <p:txBody>
          <a:bodyPr wrap="none">
            <a:spAutoFit/>
          </a:bodyPr>
          <a:lstStyle/>
          <a:p>
            <a:r>
              <a:rPr lang="en-US" b="1"/>
              <a:t>The cross between Artisanship </a:t>
            </a:r>
          </a:p>
          <a:p>
            <a:r>
              <a:rPr lang="en-US" b="1"/>
              <a:t>and Technology.</a:t>
            </a:r>
          </a:p>
        </p:txBody>
      </p:sp>
      <p:sp>
        <p:nvSpPr>
          <p:cNvPr id="12" name="Rectangle 11"/>
          <p:cNvSpPr/>
          <p:nvPr/>
        </p:nvSpPr>
        <p:spPr>
          <a:xfrm>
            <a:off x="0" y="1935163"/>
            <a:ext cx="9144000"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7767" name="Picture 2" descr="C:\Documents and Settings\nicole.BAMBOO\Desktop\WaileaStyle1-090219.jpg"/>
          <p:cNvPicPr>
            <a:picLocks noChangeAspect="1" noChangeArrowheads="1"/>
          </p:cNvPicPr>
          <p:nvPr/>
        </p:nvPicPr>
        <p:blipFill>
          <a:blip r:embed="rId4"/>
          <a:srcRect/>
          <a:stretch>
            <a:fillRect/>
          </a:stretch>
        </p:blipFill>
        <p:spPr bwMode="auto">
          <a:xfrm>
            <a:off x="4800600" y="2133600"/>
            <a:ext cx="4343400" cy="2116138"/>
          </a:xfrm>
          <a:prstGeom prst="rect">
            <a:avLst/>
          </a:prstGeom>
          <a:noFill/>
          <a:ln w="9525">
            <a:noFill/>
            <a:miter lim="800000"/>
            <a:headEnd/>
            <a:tailEnd/>
          </a:ln>
        </p:spPr>
      </p:pic>
      <p:pic>
        <p:nvPicPr>
          <p:cNvPr id="117768" name="Picture 3" descr="C:\Documents and Settings\nicole.BAMBOO\Desktop\PraireeStyle1.090220.jpg"/>
          <p:cNvPicPr>
            <a:picLocks noChangeAspect="1" noChangeArrowheads="1"/>
          </p:cNvPicPr>
          <p:nvPr/>
        </p:nvPicPr>
        <p:blipFill>
          <a:blip r:embed="rId5"/>
          <a:srcRect/>
          <a:stretch>
            <a:fillRect/>
          </a:stretch>
        </p:blipFill>
        <p:spPr bwMode="auto">
          <a:xfrm>
            <a:off x="5000625" y="3657600"/>
            <a:ext cx="4143375" cy="2743200"/>
          </a:xfrm>
          <a:prstGeom prst="rect">
            <a:avLst/>
          </a:prstGeom>
          <a:noFill/>
          <a:ln w="9525">
            <a:noFill/>
            <a:miter lim="800000"/>
            <a:headEnd/>
            <a:tailEnd/>
          </a:ln>
        </p:spPr>
      </p:pic>
      <p:pic>
        <p:nvPicPr>
          <p:cNvPr id="117769" name="Picture 4" descr="C:\Documents and Settings\nicole.BAMBOO\Desktop\WaileaInterior1-090219.jpg"/>
          <p:cNvPicPr>
            <a:picLocks noChangeAspect="1" noChangeArrowheads="1"/>
          </p:cNvPicPr>
          <p:nvPr/>
        </p:nvPicPr>
        <p:blipFill>
          <a:blip r:embed="rId6"/>
          <a:srcRect/>
          <a:stretch>
            <a:fillRect/>
          </a:stretch>
        </p:blipFill>
        <p:spPr bwMode="auto">
          <a:xfrm>
            <a:off x="533400" y="5029200"/>
            <a:ext cx="2133600" cy="141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3"/>
          <p:cNvSpPr txBox="1">
            <a:spLocks noChangeArrowheads="1"/>
          </p:cNvSpPr>
          <p:nvPr/>
        </p:nvSpPr>
        <p:spPr bwMode="auto">
          <a:xfrm>
            <a:off x="1752600" y="533400"/>
            <a:ext cx="6324600" cy="1570038"/>
          </a:xfrm>
          <a:prstGeom prst="rect">
            <a:avLst/>
          </a:prstGeom>
          <a:noFill/>
          <a:ln w="9525">
            <a:noFill/>
            <a:miter lim="800000"/>
            <a:headEnd/>
            <a:tailEnd/>
          </a:ln>
        </p:spPr>
        <p:txBody>
          <a:bodyPr>
            <a:spAutoFit/>
          </a:bodyPr>
          <a:lstStyle/>
          <a:p>
            <a:pPr algn="ctr"/>
            <a:r>
              <a:rPr lang="en-US" sz="3200" b="1" i="1"/>
              <a:t>BAMBOO LIVING AFFILIATIONS</a:t>
            </a:r>
          </a:p>
          <a:p>
            <a:pPr algn="ctr"/>
            <a:endParaRPr lang="en-US" sz="3200" b="1" i="1"/>
          </a:p>
        </p:txBody>
      </p:sp>
      <p:pic>
        <p:nvPicPr>
          <p:cNvPr id="118787" name="Picture 8" descr="BL_logo.jpg"/>
          <p:cNvPicPr>
            <a:picLocks noChangeAspect="1"/>
          </p:cNvPicPr>
          <p:nvPr/>
        </p:nvPicPr>
        <p:blipFill>
          <a:blip r:embed="rId3"/>
          <a:srcRect/>
          <a:stretch>
            <a:fillRect/>
          </a:stretch>
        </p:blipFill>
        <p:spPr bwMode="auto">
          <a:xfrm>
            <a:off x="149225" y="152400"/>
            <a:ext cx="1450975" cy="1316038"/>
          </a:xfrm>
          <a:prstGeom prst="rect">
            <a:avLst/>
          </a:prstGeom>
          <a:noFill/>
          <a:ln w="9525">
            <a:noFill/>
            <a:miter lim="800000"/>
            <a:headEnd/>
            <a:tailEnd/>
          </a:ln>
        </p:spPr>
      </p:pic>
      <p:sp>
        <p:nvSpPr>
          <p:cNvPr id="12" name="Rectangle 11"/>
          <p:cNvSpPr/>
          <p:nvPr/>
        </p:nvSpPr>
        <p:spPr>
          <a:xfrm>
            <a:off x="0" y="1935163"/>
            <a:ext cx="9144000" cy="4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8789" name="Picture 2" descr="C:\Documents and Settings\nicole.BAMBOO\Desktop\NICOLE 2\Web\Website Images\Logos\US_Green_Building_Council_Logo.png"/>
          <p:cNvPicPr>
            <a:picLocks noChangeAspect="1" noChangeArrowheads="1"/>
          </p:cNvPicPr>
          <p:nvPr/>
        </p:nvPicPr>
        <p:blipFill>
          <a:blip r:embed="rId4"/>
          <a:srcRect/>
          <a:stretch>
            <a:fillRect/>
          </a:stretch>
        </p:blipFill>
        <p:spPr bwMode="auto">
          <a:xfrm>
            <a:off x="3581400" y="2362200"/>
            <a:ext cx="1544638" cy="1676400"/>
          </a:xfrm>
          <a:prstGeom prst="rect">
            <a:avLst/>
          </a:prstGeom>
          <a:noFill/>
          <a:ln w="9525">
            <a:noFill/>
            <a:miter lim="800000"/>
            <a:headEnd/>
            <a:tailEnd/>
          </a:ln>
        </p:spPr>
      </p:pic>
      <p:pic>
        <p:nvPicPr>
          <p:cNvPr id="118790" name="Picture 3" descr="C:\Documents and Settings\nicole.BAMBOO\Desktop\aia_logo.jpg"/>
          <p:cNvPicPr>
            <a:picLocks noChangeAspect="1" noChangeArrowheads="1"/>
          </p:cNvPicPr>
          <p:nvPr/>
        </p:nvPicPr>
        <p:blipFill>
          <a:blip r:embed="rId5"/>
          <a:srcRect/>
          <a:stretch>
            <a:fillRect/>
          </a:stretch>
        </p:blipFill>
        <p:spPr bwMode="auto">
          <a:xfrm>
            <a:off x="4800600" y="4724400"/>
            <a:ext cx="1905000" cy="920750"/>
          </a:xfrm>
          <a:prstGeom prst="rect">
            <a:avLst/>
          </a:prstGeom>
          <a:noFill/>
          <a:ln w="9525">
            <a:noFill/>
            <a:miter lim="800000"/>
            <a:headEnd/>
            <a:tailEnd/>
          </a:ln>
        </p:spPr>
      </p:pic>
      <p:pic>
        <p:nvPicPr>
          <p:cNvPr id="118791" name="Picture 7" descr="inbar_logo.jpg"/>
          <p:cNvPicPr>
            <a:picLocks noChangeAspect="1"/>
          </p:cNvPicPr>
          <p:nvPr/>
        </p:nvPicPr>
        <p:blipFill>
          <a:blip r:embed="rId6" cstate="print"/>
          <a:srcRect/>
          <a:stretch>
            <a:fillRect/>
          </a:stretch>
        </p:blipFill>
        <p:spPr bwMode="auto">
          <a:xfrm>
            <a:off x="457200" y="2362200"/>
            <a:ext cx="2209800" cy="1611313"/>
          </a:xfrm>
          <a:prstGeom prst="rect">
            <a:avLst/>
          </a:prstGeom>
          <a:noFill/>
          <a:ln w="9525">
            <a:noFill/>
            <a:miter lim="800000"/>
            <a:headEnd/>
            <a:tailEnd/>
          </a:ln>
        </p:spPr>
      </p:pic>
      <p:pic>
        <p:nvPicPr>
          <p:cNvPr id="118792" name="Picture 8" descr="iso_logo.gif"/>
          <p:cNvPicPr>
            <a:picLocks noChangeAspect="1"/>
          </p:cNvPicPr>
          <p:nvPr/>
        </p:nvPicPr>
        <p:blipFill>
          <a:blip r:embed="rId7"/>
          <a:srcRect/>
          <a:stretch>
            <a:fillRect/>
          </a:stretch>
        </p:blipFill>
        <p:spPr bwMode="auto">
          <a:xfrm>
            <a:off x="2286000" y="4419600"/>
            <a:ext cx="1747838" cy="1606550"/>
          </a:xfrm>
          <a:prstGeom prst="rect">
            <a:avLst/>
          </a:prstGeom>
          <a:noFill/>
          <a:ln w="9525">
            <a:noFill/>
            <a:miter lim="800000"/>
            <a:headEnd/>
            <a:tailEnd/>
          </a:ln>
        </p:spPr>
      </p:pic>
      <p:pic>
        <p:nvPicPr>
          <p:cNvPr id="118793" name="Picture 10" descr="wbc.jpg"/>
          <p:cNvPicPr>
            <a:picLocks noChangeAspect="1"/>
          </p:cNvPicPr>
          <p:nvPr/>
        </p:nvPicPr>
        <p:blipFill>
          <a:blip r:embed="rId8"/>
          <a:srcRect/>
          <a:stretch>
            <a:fillRect/>
          </a:stretch>
        </p:blipFill>
        <p:spPr bwMode="auto">
          <a:xfrm>
            <a:off x="6019800" y="2057400"/>
            <a:ext cx="2362200" cy="196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981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1981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9819" name="TextBox 17"/>
          <p:cNvSpPr txBox="1">
            <a:spLocks noChangeArrowheads="1"/>
          </p:cNvSpPr>
          <p:nvPr/>
        </p:nvSpPr>
        <p:spPr bwMode="auto">
          <a:xfrm>
            <a:off x="1447800" y="6019800"/>
            <a:ext cx="3078163" cy="369888"/>
          </a:xfrm>
          <a:prstGeom prst="rect">
            <a:avLst/>
          </a:prstGeom>
          <a:noFill/>
          <a:ln w="9525">
            <a:noFill/>
            <a:miter lim="800000"/>
            <a:headEnd/>
            <a:tailEnd/>
          </a:ln>
        </p:spPr>
        <p:txBody>
          <a:bodyPr wrap="none">
            <a:spAutoFit/>
          </a:bodyPr>
          <a:lstStyle/>
          <a:p>
            <a:r>
              <a:rPr lang="en-US"/>
              <a:t>Bamboo Living Factory Staff</a:t>
            </a:r>
          </a:p>
        </p:txBody>
      </p:sp>
      <p:pic>
        <p:nvPicPr>
          <p:cNvPr id="119820" name="Picture 14" descr="DSCN5141.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083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2083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0843" name="TextBox 17"/>
          <p:cNvSpPr txBox="1">
            <a:spLocks noChangeArrowheads="1"/>
          </p:cNvSpPr>
          <p:nvPr/>
        </p:nvSpPr>
        <p:spPr bwMode="auto">
          <a:xfrm>
            <a:off x="1447800" y="6019800"/>
            <a:ext cx="4656138" cy="369888"/>
          </a:xfrm>
          <a:prstGeom prst="rect">
            <a:avLst/>
          </a:prstGeom>
          <a:noFill/>
          <a:ln w="9525">
            <a:noFill/>
            <a:miter lim="800000"/>
            <a:headEnd/>
            <a:tailEnd/>
          </a:ln>
        </p:spPr>
        <p:txBody>
          <a:bodyPr wrap="none">
            <a:spAutoFit/>
          </a:bodyPr>
          <a:lstStyle/>
          <a:p>
            <a:r>
              <a:rPr lang="en-US"/>
              <a:t>Founders Jeffree Trudeau and David Sands</a:t>
            </a:r>
          </a:p>
        </p:txBody>
      </p:sp>
      <p:pic>
        <p:nvPicPr>
          <p:cNvPr id="120844" name="Picture 13" descr="Jeffree &amp; David.jpg"/>
          <p:cNvPicPr>
            <a:picLocks noChangeAspect="1"/>
          </p:cNvPicPr>
          <p:nvPr/>
        </p:nvPicPr>
        <p:blipFill>
          <a:blip r:embed="rId7"/>
          <a:srcRect/>
          <a:stretch>
            <a:fillRect/>
          </a:stretch>
        </p:blipFill>
        <p:spPr bwMode="auto">
          <a:xfrm>
            <a:off x="1371600" y="533400"/>
            <a:ext cx="7543800" cy="5094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186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25" name="Picture 24" descr="62445_233333_2815.jpg"/>
          <p:cNvPicPr>
            <a:picLocks noChangeAspect="1"/>
          </p:cNvPicPr>
          <p:nvPr/>
        </p:nvPicPr>
        <p:blipFill>
          <a:blip r:embed="rId5">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21866" name="Rectangle 14"/>
          <p:cNvSpPr>
            <a:spLocks noChangeArrowheads="1"/>
          </p:cNvSpPr>
          <p:nvPr/>
        </p:nvSpPr>
        <p:spPr bwMode="auto">
          <a:xfrm>
            <a:off x="2286000" y="1720850"/>
            <a:ext cx="4572000" cy="2032000"/>
          </a:xfrm>
          <a:prstGeom prst="rect">
            <a:avLst/>
          </a:prstGeom>
          <a:noFill/>
          <a:ln w="9525">
            <a:noFill/>
            <a:miter lim="800000"/>
            <a:headEnd/>
            <a:tailEnd/>
          </a:ln>
        </p:spPr>
        <p:txBody>
          <a:bodyPr>
            <a:spAutoFit/>
          </a:bodyPr>
          <a:lstStyle/>
          <a:p>
            <a:pPr algn="ctr"/>
            <a:r>
              <a:rPr lang="en-US" b="1"/>
              <a:t>The Bamboo Living Team </a:t>
            </a:r>
          </a:p>
          <a:p>
            <a:pPr algn="ctr"/>
            <a:r>
              <a:rPr lang="en-US" b="1"/>
              <a:t>extends support and gratitude </a:t>
            </a:r>
          </a:p>
          <a:p>
            <a:pPr algn="ctr"/>
            <a:r>
              <a:rPr lang="en-US" b="1"/>
              <a:t>to all the organizers </a:t>
            </a:r>
          </a:p>
          <a:p>
            <a:pPr algn="ctr"/>
            <a:r>
              <a:rPr lang="en-US" b="1"/>
              <a:t>and attendees here today.</a:t>
            </a:r>
          </a:p>
          <a:p>
            <a:pPr algn="ctr"/>
            <a:endParaRPr lang="en-US" b="1"/>
          </a:p>
          <a:p>
            <a:pPr algn="ctr"/>
            <a:endParaRPr lang="en-US" b="1"/>
          </a:p>
          <a:p>
            <a:pPr algn="ctr"/>
            <a:endParaRPr lang="en-US"/>
          </a:p>
        </p:txBody>
      </p:sp>
      <p:pic>
        <p:nvPicPr>
          <p:cNvPr id="121867" name="Picture 8" descr="wbc1"/>
          <p:cNvPicPr>
            <a:picLocks noChangeAspect="1" noChangeArrowheads="1"/>
          </p:cNvPicPr>
          <p:nvPr/>
        </p:nvPicPr>
        <p:blipFill>
          <a:blip r:embed="rId6"/>
          <a:srcRect/>
          <a:stretch>
            <a:fillRect/>
          </a:stretch>
        </p:blipFill>
        <p:spPr bwMode="auto">
          <a:xfrm>
            <a:off x="3048000" y="3429000"/>
            <a:ext cx="3505200" cy="131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a:tailEnd/>
          </a:ln>
        </p:spPr>
      </p:pic>
      <p:sp>
        <p:nvSpPr>
          <p:cNvPr id="11" name="TextBox 10"/>
          <p:cNvSpPr txBox="1"/>
          <p:nvPr/>
        </p:nvSpPr>
        <p:spPr>
          <a:xfrm>
            <a:off x="1676400" y="3352800"/>
            <a:ext cx="6081713" cy="769938"/>
          </a:xfrm>
          <a:prstGeom prst="rect">
            <a:avLst/>
          </a:prstGeom>
          <a:noFill/>
        </p:spPr>
        <p:txBody>
          <a:bodyPr wrap="none">
            <a:spAutoFit/>
          </a:bodyPr>
          <a:lstStyle/>
          <a:p>
            <a:pPr algn="ctr">
              <a:defRPr/>
            </a:pPr>
            <a:r>
              <a:rPr lang="en-US" sz="4400" dirty="0">
                <a:solidFill>
                  <a:schemeClr val="bg1">
                    <a:lumMod val="95000"/>
                  </a:schemeClr>
                </a:solidFill>
              </a:rPr>
              <a:t>www.bambooliving.com</a:t>
            </a:r>
          </a:p>
        </p:txBody>
      </p:sp>
      <p:pic>
        <p:nvPicPr>
          <p:cNvPr id="122884" name="Picture 5" descr="BambooLiving_Logo_White.png"/>
          <p:cNvPicPr>
            <a:picLocks noChangeAspect="1"/>
          </p:cNvPicPr>
          <p:nvPr/>
        </p:nvPicPr>
        <p:blipFill>
          <a:blip r:embed="rId4"/>
          <a:srcRect/>
          <a:stretch>
            <a:fillRect/>
          </a:stretch>
        </p:blipFill>
        <p:spPr bwMode="auto">
          <a:xfrm>
            <a:off x="3657600" y="4114800"/>
            <a:ext cx="1463675" cy="128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6388"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639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6393" name="TextBox 21"/>
          <p:cNvSpPr txBox="1">
            <a:spLocks noChangeArrowheads="1"/>
          </p:cNvSpPr>
          <p:nvPr/>
        </p:nvSpPr>
        <p:spPr bwMode="auto">
          <a:xfrm>
            <a:off x="1524000" y="1371600"/>
            <a:ext cx="7142163" cy="4247317"/>
          </a:xfrm>
          <a:prstGeom prst="rect">
            <a:avLst/>
          </a:prstGeom>
          <a:noFill/>
          <a:ln w="9525">
            <a:noFill/>
            <a:miter lim="800000"/>
            <a:headEnd/>
            <a:tailEnd/>
          </a:ln>
        </p:spPr>
        <p:txBody>
          <a:bodyPr>
            <a:spAutoFit/>
          </a:bodyPr>
          <a:lstStyle/>
          <a:p>
            <a:pPr>
              <a:lnSpc>
                <a:spcPct val="150000"/>
              </a:lnSpc>
            </a:pPr>
            <a:r>
              <a:rPr lang="en-US" sz="2800" b="1" dirty="0"/>
              <a:t>Biomass </a:t>
            </a:r>
            <a:r>
              <a:rPr lang="en-US" sz="2800" b="1" dirty="0" smtClean="0"/>
              <a:t>Production</a:t>
            </a:r>
            <a:endParaRPr lang="en-US" sz="2800" b="1" dirty="0"/>
          </a:p>
          <a:p>
            <a:pPr>
              <a:lnSpc>
                <a:spcPct val="150000"/>
              </a:lnSpc>
              <a:buFont typeface="Courier New" pitchFamily="49" charset="0"/>
              <a:buChar char="o"/>
            </a:pPr>
            <a:r>
              <a:rPr lang="en-US" sz="2800" dirty="0"/>
              <a:t> Potentially more than trees</a:t>
            </a:r>
          </a:p>
          <a:p>
            <a:pPr>
              <a:lnSpc>
                <a:spcPct val="150000"/>
              </a:lnSpc>
              <a:buFont typeface="Courier New" pitchFamily="49" charset="0"/>
              <a:buChar char="o"/>
            </a:pPr>
            <a:r>
              <a:rPr lang="en-US" sz="2800" dirty="0"/>
              <a:t> Carbon uptake related to </a:t>
            </a:r>
            <a:r>
              <a:rPr lang="en-US" sz="2800" dirty="0" smtClean="0"/>
              <a:t>	</a:t>
            </a:r>
          </a:p>
          <a:p>
            <a:pPr>
              <a:lnSpc>
                <a:spcPct val="150000"/>
              </a:lnSpc>
            </a:pPr>
            <a:r>
              <a:rPr lang="en-US" sz="2800" dirty="0"/>
              <a:t> </a:t>
            </a:r>
            <a:r>
              <a:rPr lang="en-US" sz="2800" dirty="0" smtClean="0"/>
              <a:t>   	biomass </a:t>
            </a:r>
            <a:r>
              <a:rPr lang="en-US" sz="2800" dirty="0" smtClean="0"/>
              <a:t>production</a:t>
            </a:r>
            <a:endParaRPr lang="en-US" sz="2800" dirty="0"/>
          </a:p>
          <a:p>
            <a:pPr>
              <a:lnSpc>
                <a:spcPct val="150000"/>
              </a:lnSpc>
              <a:buFont typeface="Courier New" pitchFamily="49" charset="0"/>
              <a:buChar char="o"/>
            </a:pPr>
            <a:r>
              <a:rPr lang="en-US" sz="2800" dirty="0"/>
              <a:t> Needs further research for specific  </a:t>
            </a:r>
            <a:r>
              <a:rPr lang="en-US" sz="2800" dirty="0" smtClean="0"/>
              <a:t>	species </a:t>
            </a:r>
            <a:r>
              <a:rPr lang="en-US" sz="2800" dirty="0"/>
              <a:t>in managed conditions</a:t>
            </a:r>
            <a:endParaRPr lang="en-US" sz="2400" dirty="0"/>
          </a:p>
          <a:p>
            <a:endParaRPr lang="en-US" dirty="0"/>
          </a:p>
        </p:txBody>
      </p:sp>
      <p:pic>
        <p:nvPicPr>
          <p:cNvPr id="1639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6398" name="Picture 14" descr="j0437822.png"/>
          <p:cNvPicPr>
            <a:picLocks noChangeAspect="1"/>
          </p:cNvPicPr>
          <p:nvPr/>
        </p:nvPicPr>
        <p:blipFill>
          <a:blip r:embed="rId7"/>
          <a:srcRect/>
          <a:stretch>
            <a:fillRect/>
          </a:stretch>
        </p:blipFill>
        <p:spPr bwMode="auto">
          <a:xfrm>
            <a:off x="7848600" y="2057400"/>
            <a:ext cx="1163638"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843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844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8441" name="TextBox 21"/>
          <p:cNvSpPr txBox="1">
            <a:spLocks noChangeArrowheads="1"/>
          </p:cNvSpPr>
          <p:nvPr/>
        </p:nvSpPr>
        <p:spPr bwMode="auto">
          <a:xfrm>
            <a:off x="1524000" y="1371600"/>
            <a:ext cx="7142163" cy="1154162"/>
          </a:xfrm>
          <a:prstGeom prst="rect">
            <a:avLst/>
          </a:prstGeom>
          <a:noFill/>
          <a:ln w="9525">
            <a:noFill/>
            <a:miter lim="800000"/>
            <a:headEnd/>
            <a:tailEnd/>
          </a:ln>
        </p:spPr>
        <p:txBody>
          <a:bodyPr>
            <a:spAutoFit/>
          </a:bodyPr>
          <a:lstStyle/>
          <a:p>
            <a:pPr>
              <a:lnSpc>
                <a:spcPct val="150000"/>
              </a:lnSpc>
            </a:pPr>
            <a:r>
              <a:rPr lang="en-US" sz="2800" b="1" dirty="0"/>
              <a:t>Biomass </a:t>
            </a:r>
            <a:r>
              <a:rPr lang="en-US" sz="2800" b="1" dirty="0" smtClean="0"/>
              <a:t>Production</a:t>
            </a:r>
            <a:endParaRPr lang="en-US" sz="2800" b="1" dirty="0"/>
          </a:p>
          <a:p>
            <a:pPr>
              <a:lnSpc>
                <a:spcPct val="150000"/>
              </a:lnSpc>
            </a:pPr>
            <a:endParaRPr lang="en-US" dirty="0"/>
          </a:p>
        </p:txBody>
      </p:sp>
      <p:pic>
        <p:nvPicPr>
          <p:cNvPr id="18442"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8446" name="Picture 14" descr="teak.jpg"/>
          <p:cNvPicPr>
            <a:picLocks noChangeAspect="1"/>
          </p:cNvPicPr>
          <p:nvPr/>
        </p:nvPicPr>
        <p:blipFill>
          <a:blip r:embed="rId7"/>
          <a:srcRect/>
          <a:stretch>
            <a:fillRect/>
          </a:stretch>
        </p:blipFill>
        <p:spPr bwMode="auto">
          <a:xfrm>
            <a:off x="1371600" y="1981200"/>
            <a:ext cx="671195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7412"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741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7417" name="TextBox 21"/>
          <p:cNvSpPr txBox="1">
            <a:spLocks noChangeArrowheads="1"/>
          </p:cNvSpPr>
          <p:nvPr/>
        </p:nvSpPr>
        <p:spPr bwMode="auto">
          <a:xfrm>
            <a:off x="1524000" y="1371600"/>
            <a:ext cx="7142163" cy="1154162"/>
          </a:xfrm>
          <a:prstGeom prst="rect">
            <a:avLst/>
          </a:prstGeom>
          <a:noFill/>
          <a:ln w="9525">
            <a:noFill/>
            <a:miter lim="800000"/>
            <a:headEnd/>
            <a:tailEnd/>
          </a:ln>
        </p:spPr>
        <p:txBody>
          <a:bodyPr>
            <a:spAutoFit/>
          </a:bodyPr>
          <a:lstStyle/>
          <a:p>
            <a:pPr>
              <a:lnSpc>
                <a:spcPct val="150000"/>
              </a:lnSpc>
            </a:pPr>
            <a:r>
              <a:rPr lang="en-US" sz="2800" b="1" dirty="0"/>
              <a:t>Biomass </a:t>
            </a:r>
            <a:r>
              <a:rPr lang="en-US" sz="2800" b="1" dirty="0" smtClean="0"/>
              <a:t>production</a:t>
            </a:r>
            <a:endParaRPr lang="en-US" sz="2800" b="1" dirty="0"/>
          </a:p>
          <a:p>
            <a:pPr>
              <a:lnSpc>
                <a:spcPct val="150000"/>
              </a:lnSpc>
            </a:pPr>
            <a:endParaRPr lang="en-US" dirty="0"/>
          </a:p>
        </p:txBody>
      </p:sp>
      <p:pic>
        <p:nvPicPr>
          <p:cNvPr id="1741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7422" name="Picture 14" descr="table2.jpg"/>
          <p:cNvPicPr>
            <a:picLocks noChangeAspect="1"/>
          </p:cNvPicPr>
          <p:nvPr/>
        </p:nvPicPr>
        <p:blipFill>
          <a:blip r:embed="rId7"/>
          <a:srcRect/>
          <a:stretch>
            <a:fillRect/>
          </a:stretch>
        </p:blipFill>
        <p:spPr bwMode="auto">
          <a:xfrm>
            <a:off x="1447800" y="1981200"/>
            <a:ext cx="6705600" cy="429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9220" name="Rectangle 3"/>
          <p:cNvSpPr>
            <a:spLocks noGrp="1" noChangeArrowheads="1"/>
          </p:cNvSpPr>
          <p:nvPr>
            <p:ph type="subTitle" idx="1"/>
          </p:nvPr>
        </p:nvSpPr>
        <p:spPr>
          <a:xfrm>
            <a:off x="1600200" y="4038600"/>
            <a:ext cx="6400800" cy="1752600"/>
          </a:xfrm>
        </p:spPr>
        <p:txBody>
          <a:bodyPr/>
          <a:lstStyle/>
          <a:p>
            <a:pPr eaLnBrk="1" hangingPunct="1"/>
            <a:r>
              <a:rPr lang="en-US" i="1" dirty="0" smtClean="0">
                <a:solidFill>
                  <a:schemeClr val="bg1"/>
                </a:solidFill>
              </a:rPr>
              <a:t>Live in Your Values</a:t>
            </a:r>
          </a:p>
          <a:p>
            <a:pPr eaLnBrk="1" hangingPunct="1"/>
            <a:r>
              <a:rPr lang="en-US" dirty="0"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922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9225" name="TextBox 21"/>
          <p:cNvSpPr txBox="1">
            <a:spLocks noChangeArrowheads="1"/>
          </p:cNvSpPr>
          <p:nvPr/>
        </p:nvSpPr>
        <p:spPr bwMode="auto">
          <a:xfrm>
            <a:off x="1524000" y="1371600"/>
            <a:ext cx="7142163" cy="3600986"/>
          </a:xfrm>
          <a:prstGeom prst="rect">
            <a:avLst/>
          </a:prstGeom>
          <a:noFill/>
          <a:ln w="9525">
            <a:noFill/>
            <a:miter lim="800000"/>
            <a:headEnd/>
            <a:tailEnd/>
          </a:ln>
        </p:spPr>
        <p:txBody>
          <a:bodyPr>
            <a:spAutoFit/>
          </a:bodyPr>
          <a:lstStyle/>
          <a:p>
            <a:pPr>
              <a:lnSpc>
                <a:spcPct val="150000"/>
              </a:lnSpc>
            </a:pPr>
            <a:r>
              <a:rPr lang="en-US" sz="2800" b="1" dirty="0"/>
              <a:t>Address bamboo flowering</a:t>
            </a:r>
          </a:p>
          <a:p>
            <a:pPr>
              <a:lnSpc>
                <a:spcPct val="150000"/>
              </a:lnSpc>
              <a:buFont typeface="Courier New" pitchFamily="49" charset="0"/>
              <a:buChar char="o"/>
            </a:pPr>
            <a:r>
              <a:rPr lang="en-US" sz="2800" dirty="0" smtClean="0"/>
              <a:t>Use seedling or recently seeded cultivars</a:t>
            </a:r>
          </a:p>
          <a:p>
            <a:pPr>
              <a:lnSpc>
                <a:spcPct val="150000"/>
              </a:lnSpc>
            </a:pPr>
            <a:r>
              <a:rPr lang="en-US" sz="2800" dirty="0" smtClean="0"/>
              <a:t>   	to m</a:t>
            </a:r>
            <a:r>
              <a:rPr lang="en-US" sz="2800" dirty="0" smtClean="0"/>
              <a:t>aximize growth time to flowering</a:t>
            </a:r>
            <a:endParaRPr lang="en-US" sz="2800" dirty="0" smtClean="0"/>
          </a:p>
          <a:p>
            <a:pPr>
              <a:lnSpc>
                <a:spcPct val="150000"/>
              </a:lnSpc>
              <a:buFont typeface="Courier New" pitchFamily="49" charset="0"/>
              <a:buChar char="o"/>
            </a:pPr>
            <a:r>
              <a:rPr lang="en-US" sz="2800" dirty="0" smtClean="0"/>
              <a:t> </a:t>
            </a:r>
            <a:r>
              <a:rPr lang="en-US" sz="2800" dirty="0"/>
              <a:t>Plant multiple species in each plantation </a:t>
            </a:r>
            <a:r>
              <a:rPr lang="en-US" sz="2800" dirty="0" smtClean="0"/>
              <a:t>        	to </a:t>
            </a:r>
            <a:r>
              <a:rPr lang="en-US" sz="2800" dirty="0"/>
              <a:t>offset loss due to flowering.</a:t>
            </a:r>
            <a:endParaRPr lang="en-US" sz="2400" dirty="0"/>
          </a:p>
          <a:p>
            <a:endParaRPr lang="en-US" dirty="0"/>
          </a:p>
        </p:txBody>
      </p:sp>
      <p:pic>
        <p:nvPicPr>
          <p:cNvPr id="9226"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8" name="Picture 17" descr="bamboo flower.jpg"/>
          <p:cNvPicPr>
            <a:picLocks noChangeAspect="1"/>
          </p:cNvPicPr>
          <p:nvPr/>
        </p:nvPicPr>
        <p:blipFill>
          <a:blip r:embed="rId7"/>
          <a:srcRect b="28518"/>
          <a:stretch>
            <a:fillRect/>
          </a:stretch>
        </p:blipFill>
        <p:spPr>
          <a:xfrm>
            <a:off x="1676400" y="4876800"/>
            <a:ext cx="1554163" cy="1447800"/>
          </a:xfrm>
          <a:prstGeom prst="rect">
            <a:avLst/>
          </a:prstGeom>
          <a:effectLst>
            <a:outerShdw blurRad="50800" dist="38100" dir="2700000" algn="tl" rotWithShape="0">
              <a:prstClr val="black">
                <a:alpha val="40000"/>
              </a:prstClr>
            </a:outerShdw>
          </a:effectLst>
        </p:spPr>
      </p:pic>
      <p:pic>
        <p:nvPicPr>
          <p:cNvPr id="21" name="Picture 20" descr="tomato_seedling_lg.jpg"/>
          <p:cNvPicPr>
            <a:picLocks noChangeAspect="1"/>
          </p:cNvPicPr>
          <p:nvPr/>
        </p:nvPicPr>
        <p:blipFill>
          <a:blip r:embed="rId8"/>
          <a:srcRect l="5862" r="5862"/>
          <a:stretch>
            <a:fillRect/>
          </a:stretch>
        </p:blipFill>
        <p:spPr>
          <a:xfrm>
            <a:off x="3429000" y="4876800"/>
            <a:ext cx="1519238" cy="1431925"/>
          </a:xfrm>
          <a:prstGeom prst="rect">
            <a:avLst/>
          </a:prstGeom>
          <a:effectLst>
            <a:outerShdw blurRad="50800" dist="38100" dir="2700000" algn="tl" rotWithShape="0">
              <a:prstClr val="black">
                <a:alpha val="40000"/>
              </a:prstClr>
            </a:outerShdw>
          </a:effectLst>
        </p:spPr>
      </p:pic>
      <p:pic>
        <p:nvPicPr>
          <p:cNvPr id="24" name="Picture 23" descr="2004338483.jpg"/>
          <p:cNvPicPr>
            <a:picLocks noChangeAspect="1"/>
          </p:cNvPicPr>
          <p:nvPr/>
        </p:nvPicPr>
        <p:blipFill>
          <a:blip r:embed="rId9"/>
          <a:stretch>
            <a:fillRect/>
          </a:stretch>
        </p:blipFill>
        <p:spPr>
          <a:xfrm>
            <a:off x="5105400" y="4876800"/>
            <a:ext cx="1524000" cy="1462088"/>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4340"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434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4345" name="TextBox 21"/>
          <p:cNvSpPr txBox="1">
            <a:spLocks noChangeArrowheads="1"/>
          </p:cNvSpPr>
          <p:nvPr/>
        </p:nvSpPr>
        <p:spPr bwMode="auto">
          <a:xfrm>
            <a:off x="1524000" y="1371600"/>
            <a:ext cx="7142163" cy="3600450"/>
          </a:xfrm>
          <a:prstGeom prst="rect">
            <a:avLst/>
          </a:prstGeom>
          <a:noFill/>
          <a:ln w="9525">
            <a:noFill/>
            <a:miter lim="800000"/>
            <a:headEnd/>
            <a:tailEnd/>
          </a:ln>
        </p:spPr>
        <p:txBody>
          <a:bodyPr>
            <a:spAutoFit/>
          </a:bodyPr>
          <a:lstStyle/>
          <a:p>
            <a:pPr>
              <a:lnSpc>
                <a:spcPct val="150000"/>
              </a:lnSpc>
            </a:pPr>
            <a:r>
              <a:rPr lang="en-US" sz="2800" b="1" dirty="0" smtClean="0"/>
              <a:t>Increasing Demand </a:t>
            </a:r>
            <a:r>
              <a:rPr lang="en-US" sz="2800" b="1" dirty="0"/>
              <a:t>for Bamboo</a:t>
            </a:r>
            <a:endParaRPr lang="en-US" sz="2800" b="1" dirty="0">
              <a:solidFill>
                <a:srgbClr val="FF0000"/>
              </a:solidFill>
            </a:endParaRPr>
          </a:p>
          <a:p>
            <a:pPr>
              <a:lnSpc>
                <a:spcPct val="150000"/>
              </a:lnSpc>
              <a:buFont typeface="Courier New" pitchFamily="49" charset="0"/>
              <a:buChar char="o"/>
            </a:pPr>
            <a:r>
              <a:rPr lang="en-US" sz="2800" dirty="0"/>
              <a:t> Growing market</a:t>
            </a:r>
          </a:p>
          <a:p>
            <a:pPr>
              <a:lnSpc>
                <a:spcPct val="150000"/>
              </a:lnSpc>
              <a:buFont typeface="Courier New" pitchFamily="49" charset="0"/>
              <a:buChar char="o"/>
            </a:pPr>
            <a:r>
              <a:rPr lang="en-US" sz="2800" dirty="0"/>
              <a:t> Broader range of durable products</a:t>
            </a:r>
          </a:p>
          <a:p>
            <a:pPr>
              <a:lnSpc>
                <a:spcPct val="150000"/>
              </a:lnSpc>
              <a:buFont typeface="Courier New" pitchFamily="49" charset="0"/>
              <a:buChar char="o"/>
            </a:pPr>
            <a:r>
              <a:rPr lang="en-US" sz="2800" dirty="0"/>
              <a:t> Engineered bamboo materials</a:t>
            </a:r>
          </a:p>
          <a:p>
            <a:pPr>
              <a:lnSpc>
                <a:spcPct val="150000"/>
              </a:lnSpc>
              <a:buFont typeface="Courier New" pitchFamily="49" charset="0"/>
              <a:buChar char="o"/>
            </a:pPr>
            <a:r>
              <a:rPr lang="en-US" sz="2800" dirty="0"/>
              <a:t> Supply chain management</a:t>
            </a:r>
            <a:endParaRPr lang="en-US" sz="2400" dirty="0"/>
          </a:p>
          <a:p>
            <a:endParaRPr lang="en-US" dirty="0"/>
          </a:p>
        </p:txBody>
      </p:sp>
      <p:pic>
        <p:nvPicPr>
          <p:cNvPr id="14346"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4350" name="Picture 17" descr="FAQ-of-XINGLI-Bamboo.jpg"/>
          <p:cNvPicPr>
            <a:picLocks noChangeAspect="1"/>
          </p:cNvPicPr>
          <p:nvPr/>
        </p:nvPicPr>
        <p:blipFill>
          <a:blip r:embed="rId7"/>
          <a:srcRect/>
          <a:stretch>
            <a:fillRect/>
          </a:stretch>
        </p:blipFill>
        <p:spPr bwMode="auto">
          <a:xfrm>
            <a:off x="1676400" y="4953000"/>
            <a:ext cx="1371600" cy="1371600"/>
          </a:xfrm>
          <a:prstGeom prst="rect">
            <a:avLst/>
          </a:prstGeom>
          <a:noFill/>
          <a:ln w="9525">
            <a:noFill/>
            <a:miter lim="800000"/>
            <a:headEnd/>
            <a:tailEnd/>
          </a:ln>
        </p:spPr>
      </p:pic>
      <p:pic>
        <p:nvPicPr>
          <p:cNvPr id="14351" name="Picture 20" descr="sustainable-bambu-bowl.jpg"/>
          <p:cNvPicPr>
            <a:picLocks noChangeAspect="1"/>
          </p:cNvPicPr>
          <p:nvPr/>
        </p:nvPicPr>
        <p:blipFill>
          <a:blip r:embed="rId8"/>
          <a:srcRect/>
          <a:stretch>
            <a:fillRect/>
          </a:stretch>
        </p:blipFill>
        <p:spPr bwMode="auto">
          <a:xfrm>
            <a:off x="3200400" y="4876800"/>
            <a:ext cx="2127250" cy="1447800"/>
          </a:xfrm>
          <a:prstGeom prst="rect">
            <a:avLst/>
          </a:prstGeom>
          <a:noFill/>
          <a:ln w="9525">
            <a:noFill/>
            <a:miter lim="800000"/>
            <a:headEnd/>
            <a:tailEnd/>
          </a:ln>
        </p:spPr>
      </p:pic>
      <p:pic>
        <p:nvPicPr>
          <p:cNvPr id="14352" name="Picture 23" descr="ECLT00051_lt.jpg"/>
          <p:cNvPicPr>
            <a:picLocks noChangeAspect="1"/>
          </p:cNvPicPr>
          <p:nvPr/>
        </p:nvPicPr>
        <p:blipFill>
          <a:blip r:embed="rId9"/>
          <a:srcRect/>
          <a:stretch>
            <a:fillRect/>
          </a:stretch>
        </p:blipFill>
        <p:spPr bwMode="auto">
          <a:xfrm>
            <a:off x="5715000" y="4800600"/>
            <a:ext cx="16002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536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536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5369" name="TextBox 21"/>
          <p:cNvSpPr txBox="1">
            <a:spLocks noChangeArrowheads="1"/>
          </p:cNvSpPr>
          <p:nvPr/>
        </p:nvSpPr>
        <p:spPr bwMode="auto">
          <a:xfrm>
            <a:off x="1447800" y="1219200"/>
            <a:ext cx="7142163" cy="1154162"/>
          </a:xfrm>
          <a:prstGeom prst="rect">
            <a:avLst/>
          </a:prstGeom>
          <a:noFill/>
          <a:ln w="9525">
            <a:noFill/>
            <a:miter lim="800000"/>
            <a:headEnd/>
            <a:tailEnd/>
          </a:ln>
        </p:spPr>
        <p:txBody>
          <a:bodyPr>
            <a:spAutoFit/>
          </a:bodyPr>
          <a:lstStyle/>
          <a:p>
            <a:pPr>
              <a:lnSpc>
                <a:spcPct val="150000"/>
              </a:lnSpc>
            </a:pPr>
            <a:r>
              <a:rPr lang="en-US" sz="2800" b="1" dirty="0" smtClean="0"/>
              <a:t>Increasing Demand </a:t>
            </a:r>
            <a:r>
              <a:rPr lang="en-US" sz="2800" b="1" dirty="0"/>
              <a:t>for Bamboo</a:t>
            </a:r>
            <a:endParaRPr lang="en-US" sz="2800" b="1" dirty="0">
              <a:solidFill>
                <a:srgbClr val="FF0000"/>
              </a:solidFill>
            </a:endParaRPr>
          </a:p>
          <a:p>
            <a:pPr>
              <a:lnSpc>
                <a:spcPct val="150000"/>
              </a:lnSpc>
            </a:pPr>
            <a:endParaRPr lang="en-US" dirty="0"/>
          </a:p>
        </p:txBody>
      </p:sp>
      <p:pic>
        <p:nvPicPr>
          <p:cNvPr id="1537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5374" name="Picture 14" descr="Bamboo Demand.jpg"/>
          <p:cNvPicPr>
            <a:picLocks noChangeAspect="1"/>
          </p:cNvPicPr>
          <p:nvPr/>
        </p:nvPicPr>
        <p:blipFill>
          <a:blip r:embed="rId7"/>
          <a:srcRect/>
          <a:stretch>
            <a:fillRect/>
          </a:stretch>
        </p:blipFill>
        <p:spPr bwMode="auto">
          <a:xfrm>
            <a:off x="1447800" y="1905000"/>
            <a:ext cx="5946775"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9460"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946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9465" name="TextBox 21"/>
          <p:cNvSpPr txBox="1">
            <a:spLocks noChangeArrowheads="1"/>
          </p:cNvSpPr>
          <p:nvPr/>
        </p:nvSpPr>
        <p:spPr bwMode="auto">
          <a:xfrm>
            <a:off x="1524000" y="1371600"/>
            <a:ext cx="7142163" cy="3600986"/>
          </a:xfrm>
          <a:prstGeom prst="rect">
            <a:avLst/>
          </a:prstGeom>
          <a:noFill/>
          <a:ln w="9525">
            <a:noFill/>
            <a:miter lim="800000"/>
            <a:headEnd/>
            <a:tailEnd/>
          </a:ln>
        </p:spPr>
        <p:txBody>
          <a:bodyPr>
            <a:spAutoFit/>
          </a:bodyPr>
          <a:lstStyle/>
          <a:p>
            <a:pPr>
              <a:lnSpc>
                <a:spcPct val="150000"/>
              </a:lnSpc>
            </a:pPr>
            <a:r>
              <a:rPr lang="en-US" sz="2800" b="1" dirty="0"/>
              <a:t>Durable Bamboo Goods</a:t>
            </a:r>
          </a:p>
          <a:p>
            <a:pPr>
              <a:lnSpc>
                <a:spcPct val="150000"/>
              </a:lnSpc>
              <a:buFont typeface="Courier New" pitchFamily="49" charset="0"/>
              <a:buChar char="o"/>
            </a:pPr>
            <a:r>
              <a:rPr lang="en-US" sz="2800" dirty="0"/>
              <a:t> </a:t>
            </a:r>
            <a:r>
              <a:rPr lang="en-US" sz="2800" dirty="0" smtClean="0"/>
              <a:t>Design buildings for durability</a:t>
            </a:r>
            <a:endParaRPr lang="en-US" sz="2800" dirty="0"/>
          </a:p>
          <a:p>
            <a:pPr>
              <a:lnSpc>
                <a:spcPct val="150000"/>
              </a:lnSpc>
              <a:buFont typeface="Courier New" pitchFamily="49" charset="0"/>
              <a:buChar char="o"/>
            </a:pPr>
            <a:r>
              <a:rPr lang="en-US" sz="2800" dirty="0"/>
              <a:t> </a:t>
            </a:r>
            <a:r>
              <a:rPr lang="en-US" sz="2800" dirty="0" smtClean="0"/>
              <a:t>Design products for durability</a:t>
            </a:r>
            <a:endParaRPr lang="en-US" sz="2800" dirty="0"/>
          </a:p>
          <a:p>
            <a:pPr>
              <a:lnSpc>
                <a:spcPct val="150000"/>
              </a:lnSpc>
              <a:buFont typeface="Courier New" pitchFamily="49" charset="0"/>
              <a:buChar char="o"/>
            </a:pPr>
            <a:r>
              <a:rPr lang="en-US" sz="2800" dirty="0"/>
              <a:t> </a:t>
            </a:r>
            <a:r>
              <a:rPr lang="en-US" sz="2800" dirty="0" smtClean="0"/>
              <a:t>Environmentally sustainable treatments</a:t>
            </a:r>
          </a:p>
          <a:p>
            <a:pPr>
              <a:lnSpc>
                <a:spcPct val="150000"/>
              </a:lnSpc>
            </a:pPr>
            <a:r>
              <a:rPr lang="en-US" sz="2800" dirty="0"/>
              <a:t> </a:t>
            </a:r>
            <a:r>
              <a:rPr lang="en-US" sz="2800" dirty="0" smtClean="0"/>
              <a:t>  </a:t>
            </a:r>
            <a:r>
              <a:rPr lang="en-US" sz="2800" dirty="0" smtClean="0"/>
              <a:t>for </a:t>
            </a:r>
            <a:r>
              <a:rPr lang="en-US" sz="2800" dirty="0" smtClean="0"/>
              <a:t>durability</a:t>
            </a:r>
            <a:endParaRPr lang="en-US" sz="2400" dirty="0"/>
          </a:p>
          <a:p>
            <a:endParaRPr lang="en-US" dirty="0"/>
          </a:p>
        </p:txBody>
      </p:sp>
      <p:pic>
        <p:nvPicPr>
          <p:cNvPr id="19466"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9470" name="Picture 2"/>
          <p:cNvPicPr>
            <a:picLocks noChangeAspect="1" noChangeArrowheads="1"/>
          </p:cNvPicPr>
          <p:nvPr/>
        </p:nvPicPr>
        <p:blipFill>
          <a:blip r:embed="rId7"/>
          <a:srcRect/>
          <a:stretch>
            <a:fillRect/>
          </a:stretch>
        </p:blipFill>
        <p:spPr bwMode="auto">
          <a:xfrm>
            <a:off x="5486400" y="3886200"/>
            <a:ext cx="3352800" cy="223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0487"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0488" name="TextBox 21"/>
          <p:cNvSpPr txBox="1">
            <a:spLocks noChangeArrowheads="1"/>
          </p:cNvSpPr>
          <p:nvPr/>
        </p:nvSpPr>
        <p:spPr bwMode="auto">
          <a:xfrm>
            <a:off x="1524000" y="1219200"/>
            <a:ext cx="7142163" cy="1661993"/>
          </a:xfrm>
          <a:prstGeom prst="rect">
            <a:avLst/>
          </a:prstGeom>
          <a:noFill/>
          <a:ln w="9525">
            <a:noFill/>
            <a:miter lim="800000"/>
            <a:headEnd/>
            <a:tailEnd/>
          </a:ln>
        </p:spPr>
        <p:txBody>
          <a:bodyPr wrap="square">
            <a:spAutoFit/>
          </a:bodyPr>
          <a:lstStyle/>
          <a:p>
            <a:pPr>
              <a:lnSpc>
                <a:spcPct val="150000"/>
              </a:lnSpc>
            </a:pPr>
            <a:r>
              <a:rPr lang="en-US" sz="2800" b="1" dirty="0" smtClean="0"/>
              <a:t>Durable Bamboo Goods</a:t>
            </a:r>
          </a:p>
          <a:p>
            <a:pPr>
              <a:lnSpc>
                <a:spcPct val="150000"/>
              </a:lnSpc>
            </a:pPr>
            <a:r>
              <a:rPr lang="en-US" sz="2800" b="1" dirty="0"/>
              <a:t>	</a:t>
            </a:r>
            <a:r>
              <a:rPr lang="en-US" sz="2800" b="1" dirty="0" smtClean="0"/>
              <a:t>First </a:t>
            </a:r>
            <a:r>
              <a:rPr lang="en-US" sz="2800" b="1" i="1" dirty="0"/>
              <a:t>Bamboo L</a:t>
            </a:r>
            <a:r>
              <a:rPr lang="en-US" sz="2800" b="1" i="1" dirty="0" smtClean="0"/>
              <a:t>iving </a:t>
            </a:r>
            <a:r>
              <a:rPr lang="en-US" sz="2800" b="1" dirty="0" smtClean="0"/>
              <a:t>Home</a:t>
            </a:r>
            <a:endParaRPr lang="en-US" sz="2800" b="1" dirty="0"/>
          </a:p>
          <a:p>
            <a:endParaRPr lang="en-US" dirty="0"/>
          </a:p>
        </p:txBody>
      </p:sp>
      <p:pic>
        <p:nvPicPr>
          <p:cNvPr id="2048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8" name="Picture 4" descr="PICT0055"/>
          <p:cNvPicPr>
            <a:picLocks noChangeAspect="1" noChangeArrowheads="1"/>
          </p:cNvPicPr>
          <p:nvPr/>
        </p:nvPicPr>
        <p:blipFill>
          <a:blip r:embed="rId7" cstate="print"/>
          <a:srcRect/>
          <a:stretch>
            <a:fillRect/>
          </a:stretch>
        </p:blipFill>
        <p:spPr bwMode="auto">
          <a:xfrm>
            <a:off x="1600200" y="2667000"/>
            <a:ext cx="4953000" cy="371475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07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143000" y="228600"/>
            <a:ext cx="6019800" cy="990600"/>
          </a:xfrm>
        </p:spPr>
        <p:txBody>
          <a:bodyPr rtlCol="0">
            <a:normAutofit/>
          </a:bodyPr>
          <a:lstStyle/>
          <a:p>
            <a:pPr eaLnBrk="1" fontAlgn="auto" hangingPunct="1">
              <a:spcAft>
                <a:spcPts val="0"/>
              </a:spcAft>
              <a:defRPr/>
            </a:pPr>
            <a:r>
              <a:rPr lang="en-US" sz="4000" cap="small" dirty="0" smtClean="0">
                <a:latin typeface="Arial" pitchFamily="34" charset="0"/>
                <a:cs typeface="Arial" pitchFamily="34" charset="0"/>
              </a:rPr>
              <a:t>WHY ARE WE HERE?</a:t>
            </a:r>
            <a:endParaRPr lang="en-US" sz="4000" cap="small" dirty="0">
              <a:latin typeface="Arial" pitchFamily="34" charset="0"/>
              <a:cs typeface="Arial" pitchFamily="34" charset="0"/>
            </a:endParaRPr>
          </a:p>
        </p:txBody>
      </p:sp>
      <p:pic>
        <p:nvPicPr>
          <p:cNvPr id="308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21" name="Picture 16" descr="F:\Assets\7Bamboo Photos\Email Best\Polynesian_Kauai_1.jpg"/>
          <p:cNvPicPr>
            <a:picLocks noChangeAspect="1" noChangeArrowheads="1"/>
          </p:cNvPicPr>
          <p:nvPr/>
        </p:nvPicPr>
        <p:blipFill>
          <a:blip r:embed="rId5"/>
          <a:srcRect/>
          <a:stretch>
            <a:fillRect/>
          </a:stretch>
        </p:blipFill>
        <p:spPr bwMode="auto">
          <a:xfrm>
            <a:off x="1981200" y="2057400"/>
            <a:ext cx="5791200" cy="3868738"/>
          </a:xfrm>
          <a:prstGeom prst="rect">
            <a:avLst/>
          </a:prstGeom>
          <a:noFill/>
          <a:ln>
            <a:solidFill>
              <a:schemeClr val="accent1">
                <a:alpha val="50000"/>
              </a:schemeClr>
            </a:solidFill>
          </a:ln>
          <a:effectLst>
            <a:outerShdw blurRad="50800" dist="38100" dir="2700000" algn="tl" rotWithShape="0">
              <a:prstClr val="black">
                <a:alpha val="40000"/>
              </a:prstClr>
            </a:outerShdw>
          </a:effectLst>
        </p:spPr>
      </p:pic>
      <p:sp>
        <p:nvSpPr>
          <p:cNvPr id="3082" name="TextBox 21"/>
          <p:cNvSpPr txBox="1">
            <a:spLocks noChangeArrowheads="1"/>
          </p:cNvSpPr>
          <p:nvPr/>
        </p:nvSpPr>
        <p:spPr bwMode="auto">
          <a:xfrm>
            <a:off x="1524000" y="1371600"/>
            <a:ext cx="6970713" cy="800100"/>
          </a:xfrm>
          <a:prstGeom prst="rect">
            <a:avLst/>
          </a:prstGeom>
          <a:noFill/>
          <a:ln w="9525">
            <a:noFill/>
            <a:miter lim="800000"/>
            <a:headEnd/>
            <a:tailEnd/>
          </a:ln>
        </p:spPr>
        <p:txBody>
          <a:bodyPr wrap="none">
            <a:spAutoFit/>
          </a:bodyPr>
          <a:lstStyle/>
          <a:p>
            <a:pPr>
              <a:buFont typeface="Courier New" pitchFamily="49" charset="0"/>
              <a:buChar char="o"/>
            </a:pPr>
            <a:r>
              <a:rPr lang="en-US" sz="2800"/>
              <a:t> The Importance of Building with Bamboo</a:t>
            </a:r>
          </a:p>
          <a:p>
            <a:endParaRPr lang="en-US"/>
          </a:p>
        </p:txBody>
      </p:sp>
      <p:pic>
        <p:nvPicPr>
          <p:cNvPr id="3083" name="Picture 22" descr="wbc1"/>
          <p:cNvPicPr>
            <a:picLocks noChangeAspect="1" noChangeArrowheads="1"/>
          </p:cNvPicPr>
          <p:nvPr/>
        </p:nvPicPr>
        <p:blipFill>
          <a:blip r:embed="rId6"/>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7">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28" name="Straight Connector 27"/>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1511"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1512" name="TextBox 21"/>
          <p:cNvSpPr txBox="1">
            <a:spLocks noChangeArrowheads="1"/>
          </p:cNvSpPr>
          <p:nvPr/>
        </p:nvSpPr>
        <p:spPr bwMode="auto">
          <a:xfrm>
            <a:off x="1371600" y="1219200"/>
            <a:ext cx="7142163" cy="1661993"/>
          </a:xfrm>
          <a:prstGeom prst="rect">
            <a:avLst/>
          </a:prstGeom>
          <a:noFill/>
          <a:ln w="9525">
            <a:noFill/>
            <a:miter lim="800000"/>
            <a:headEnd/>
            <a:tailEnd/>
          </a:ln>
        </p:spPr>
        <p:txBody>
          <a:bodyPr>
            <a:spAutoFit/>
          </a:bodyPr>
          <a:lstStyle/>
          <a:p>
            <a:pPr>
              <a:lnSpc>
                <a:spcPct val="150000"/>
              </a:lnSpc>
            </a:pPr>
            <a:r>
              <a:rPr lang="en-US" sz="2800" b="1" dirty="0" smtClean="0"/>
              <a:t>Durable Bamboo Goods</a:t>
            </a:r>
          </a:p>
          <a:p>
            <a:pPr>
              <a:lnSpc>
                <a:spcPct val="150000"/>
              </a:lnSpc>
            </a:pPr>
            <a:r>
              <a:rPr lang="en-US" sz="2800" b="1" dirty="0"/>
              <a:t>	</a:t>
            </a:r>
            <a:r>
              <a:rPr lang="en-US" sz="2800" b="1" dirty="0" smtClean="0"/>
              <a:t>First </a:t>
            </a:r>
            <a:r>
              <a:rPr lang="en-US" sz="2800" b="1" i="1" dirty="0"/>
              <a:t>Bamboo </a:t>
            </a:r>
            <a:r>
              <a:rPr lang="en-US" sz="2800" b="1" i="1" dirty="0" smtClean="0"/>
              <a:t>Living </a:t>
            </a:r>
            <a:r>
              <a:rPr lang="en-US" sz="2800" b="1" dirty="0" smtClean="0"/>
              <a:t>Home</a:t>
            </a:r>
            <a:endParaRPr lang="en-US" sz="2800" b="1" dirty="0"/>
          </a:p>
          <a:p>
            <a:endParaRPr lang="en-US" dirty="0"/>
          </a:p>
        </p:txBody>
      </p:sp>
      <p:pic>
        <p:nvPicPr>
          <p:cNvPr id="2151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1517" name="Picture 5" descr="bravacasa2"/>
          <p:cNvPicPr>
            <a:picLocks noChangeAspect="1" noChangeArrowheads="1"/>
          </p:cNvPicPr>
          <p:nvPr/>
        </p:nvPicPr>
        <p:blipFill>
          <a:blip r:embed="rId7" cstate="print"/>
          <a:srcRect/>
          <a:stretch>
            <a:fillRect/>
          </a:stretch>
        </p:blipFill>
        <p:spPr bwMode="auto">
          <a:xfrm>
            <a:off x="1524000" y="2590800"/>
            <a:ext cx="2971800" cy="3814990"/>
          </a:xfrm>
          <a:prstGeom prst="rect">
            <a:avLst/>
          </a:prstGeom>
          <a:noFill/>
          <a:ln w="9525">
            <a:noFill/>
            <a:miter lim="800000"/>
            <a:headEnd/>
            <a:tailEnd/>
          </a:ln>
        </p:spPr>
      </p:pic>
      <p:pic>
        <p:nvPicPr>
          <p:cNvPr id="21518" name="Picture 4" descr="bravacasa3"/>
          <p:cNvPicPr>
            <a:picLocks noChangeAspect="1" noChangeArrowheads="1"/>
          </p:cNvPicPr>
          <p:nvPr/>
        </p:nvPicPr>
        <p:blipFill>
          <a:blip r:embed="rId8" cstate="print"/>
          <a:srcRect/>
          <a:stretch>
            <a:fillRect/>
          </a:stretch>
        </p:blipFill>
        <p:spPr bwMode="auto">
          <a:xfrm>
            <a:off x="4572000" y="2590800"/>
            <a:ext cx="2751667"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2535"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2536" name="TextBox 21"/>
          <p:cNvSpPr txBox="1">
            <a:spLocks noChangeArrowheads="1"/>
          </p:cNvSpPr>
          <p:nvPr/>
        </p:nvSpPr>
        <p:spPr bwMode="auto">
          <a:xfrm>
            <a:off x="1447800" y="1219200"/>
            <a:ext cx="7065963" cy="1877437"/>
          </a:xfrm>
          <a:prstGeom prst="rect">
            <a:avLst/>
          </a:prstGeom>
          <a:noFill/>
          <a:ln w="9525">
            <a:noFill/>
            <a:miter lim="800000"/>
            <a:headEnd/>
            <a:tailEnd/>
          </a:ln>
        </p:spPr>
        <p:txBody>
          <a:bodyPr wrap="square">
            <a:spAutoFit/>
          </a:bodyPr>
          <a:lstStyle/>
          <a:p>
            <a:pPr>
              <a:lnSpc>
                <a:spcPct val="150000"/>
              </a:lnSpc>
            </a:pPr>
            <a:r>
              <a:rPr lang="en-US" sz="2800" b="1" dirty="0" smtClean="0"/>
              <a:t>Durable Bamboo Goods</a:t>
            </a:r>
          </a:p>
          <a:p>
            <a:r>
              <a:rPr lang="en-US" sz="2800" b="1" dirty="0" smtClean="0"/>
              <a:t>	Documented </a:t>
            </a:r>
            <a:r>
              <a:rPr lang="en-US" sz="2800" b="1" dirty="0"/>
              <a:t>25 year old bamboo </a:t>
            </a:r>
            <a:r>
              <a:rPr lang="en-US" sz="2800" b="1" dirty="0" smtClean="0"/>
              <a:t>	structure </a:t>
            </a:r>
            <a:r>
              <a:rPr lang="en-US" sz="2800" b="1" dirty="0"/>
              <a:t>designed by Simon Velez</a:t>
            </a:r>
          </a:p>
          <a:p>
            <a:endParaRPr lang="en-US" dirty="0"/>
          </a:p>
        </p:txBody>
      </p:sp>
      <p:pic>
        <p:nvPicPr>
          <p:cNvPr id="2253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050" name="Picture 2" descr="A692F009-7A9B-4386-B5F3-73891CD4B0F7@hawaiiantel"/>
          <p:cNvPicPr>
            <a:picLocks noChangeAspect="1" noChangeArrowheads="1"/>
          </p:cNvPicPr>
          <p:nvPr/>
        </p:nvPicPr>
        <p:blipFill>
          <a:blip r:embed="rId7"/>
          <a:srcRect/>
          <a:stretch>
            <a:fillRect/>
          </a:stretch>
        </p:blipFill>
        <p:spPr bwMode="auto">
          <a:xfrm>
            <a:off x="1600200" y="2895600"/>
            <a:ext cx="5029200" cy="374861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3559"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3560" name="TextBox 21"/>
          <p:cNvSpPr txBox="1">
            <a:spLocks noChangeArrowheads="1"/>
          </p:cNvSpPr>
          <p:nvPr/>
        </p:nvSpPr>
        <p:spPr bwMode="auto">
          <a:xfrm>
            <a:off x="1447800" y="1219200"/>
            <a:ext cx="7142163" cy="1661993"/>
          </a:xfrm>
          <a:prstGeom prst="rect">
            <a:avLst/>
          </a:prstGeom>
          <a:noFill/>
          <a:ln w="9525">
            <a:noFill/>
            <a:miter lim="800000"/>
            <a:headEnd/>
            <a:tailEnd/>
          </a:ln>
        </p:spPr>
        <p:txBody>
          <a:bodyPr>
            <a:spAutoFit/>
          </a:bodyPr>
          <a:lstStyle/>
          <a:p>
            <a:pPr>
              <a:lnSpc>
                <a:spcPct val="150000"/>
              </a:lnSpc>
            </a:pPr>
            <a:r>
              <a:rPr lang="en-US" sz="2800" b="1" dirty="0" smtClean="0"/>
              <a:t>Durable Bamboo Goods</a:t>
            </a:r>
          </a:p>
          <a:p>
            <a:pPr>
              <a:lnSpc>
                <a:spcPct val="150000"/>
              </a:lnSpc>
            </a:pPr>
            <a:r>
              <a:rPr lang="en-US" sz="2800" b="1" dirty="0"/>
              <a:t>	</a:t>
            </a:r>
            <a:r>
              <a:rPr lang="en-US" sz="2800" b="1" dirty="0" smtClean="0"/>
              <a:t>25 </a:t>
            </a:r>
            <a:r>
              <a:rPr lang="en-US" sz="2800" b="1" dirty="0"/>
              <a:t>Year Old Colombia Building</a:t>
            </a:r>
          </a:p>
          <a:p>
            <a:endParaRPr lang="en-US" dirty="0"/>
          </a:p>
        </p:txBody>
      </p:sp>
      <p:pic>
        <p:nvPicPr>
          <p:cNvPr id="2356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3074" name="Picture 2" descr="B3EF89C4-CD4F-433A-BFD0-45CAF9412B90@hawaiiantel"/>
          <p:cNvPicPr>
            <a:picLocks noChangeAspect="1" noChangeArrowheads="1"/>
          </p:cNvPicPr>
          <p:nvPr/>
        </p:nvPicPr>
        <p:blipFill>
          <a:blip r:embed="rId7"/>
          <a:srcRect/>
          <a:stretch>
            <a:fillRect/>
          </a:stretch>
        </p:blipFill>
        <p:spPr bwMode="auto">
          <a:xfrm>
            <a:off x="1524000" y="2590800"/>
            <a:ext cx="5486400" cy="4089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4583"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4584" name="TextBox 21"/>
          <p:cNvSpPr txBox="1">
            <a:spLocks noChangeArrowheads="1"/>
          </p:cNvSpPr>
          <p:nvPr/>
        </p:nvSpPr>
        <p:spPr bwMode="auto">
          <a:xfrm>
            <a:off x="1371600" y="1143000"/>
            <a:ext cx="7142163" cy="1661993"/>
          </a:xfrm>
          <a:prstGeom prst="rect">
            <a:avLst/>
          </a:prstGeom>
          <a:noFill/>
          <a:ln w="9525">
            <a:noFill/>
            <a:miter lim="800000"/>
            <a:headEnd/>
            <a:tailEnd/>
          </a:ln>
        </p:spPr>
        <p:txBody>
          <a:bodyPr>
            <a:spAutoFit/>
          </a:bodyPr>
          <a:lstStyle/>
          <a:p>
            <a:pPr>
              <a:lnSpc>
                <a:spcPct val="150000"/>
              </a:lnSpc>
            </a:pPr>
            <a:r>
              <a:rPr lang="en-US" sz="2800" b="1" dirty="0" smtClean="0"/>
              <a:t>Durable Bamboo Goods</a:t>
            </a:r>
          </a:p>
          <a:p>
            <a:pPr>
              <a:lnSpc>
                <a:spcPct val="150000"/>
              </a:lnSpc>
            </a:pPr>
            <a:r>
              <a:rPr lang="en-US" sz="2800" b="1" dirty="0"/>
              <a:t>	</a:t>
            </a:r>
            <a:r>
              <a:rPr lang="en-US" sz="2800" b="1" dirty="0" smtClean="0"/>
              <a:t>Pressure </a:t>
            </a:r>
            <a:r>
              <a:rPr lang="en-US" sz="2800" b="1" dirty="0"/>
              <a:t>treatment</a:t>
            </a:r>
          </a:p>
          <a:p>
            <a:endParaRPr lang="en-US" dirty="0"/>
          </a:p>
        </p:txBody>
      </p:sp>
      <p:pic>
        <p:nvPicPr>
          <p:cNvPr id="2458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4589" name="Picture 17" descr="6.jpg"/>
          <p:cNvPicPr>
            <a:picLocks noChangeAspect="1"/>
          </p:cNvPicPr>
          <p:nvPr/>
        </p:nvPicPr>
        <p:blipFill>
          <a:blip r:embed="rId7"/>
          <a:srcRect/>
          <a:stretch>
            <a:fillRect/>
          </a:stretch>
        </p:blipFill>
        <p:spPr bwMode="auto">
          <a:xfrm>
            <a:off x="1524000" y="2590800"/>
            <a:ext cx="5334000" cy="4000500"/>
          </a:xfrm>
          <a:prstGeom prst="rect">
            <a:avLst/>
          </a:prstGeom>
          <a:noFill/>
          <a:ln w="9525">
            <a:noFill/>
            <a:miter lim="800000"/>
            <a:headEnd/>
            <a:tailEnd/>
          </a:ln>
        </p:spPr>
      </p:pic>
      <p:pic>
        <p:nvPicPr>
          <p:cNvPr id="24590" name="Picture 2"/>
          <p:cNvPicPr>
            <a:picLocks noChangeAspect="1" noChangeArrowheads="1"/>
          </p:cNvPicPr>
          <p:nvPr/>
        </p:nvPicPr>
        <p:blipFill>
          <a:blip r:embed="rId8"/>
          <a:srcRect/>
          <a:stretch>
            <a:fillRect/>
          </a:stretch>
        </p:blipFill>
        <p:spPr bwMode="auto">
          <a:xfrm>
            <a:off x="6934200" y="2590800"/>
            <a:ext cx="1905000" cy="1371600"/>
          </a:xfrm>
          <a:prstGeom prst="rect">
            <a:avLst/>
          </a:prstGeom>
          <a:noFill/>
          <a:ln w="9525">
            <a:noFill/>
            <a:miter lim="800000"/>
            <a:headEnd/>
            <a:tailEnd/>
          </a:ln>
        </p:spPr>
      </p:pic>
      <p:pic>
        <p:nvPicPr>
          <p:cNvPr id="24591" name="Picture 3"/>
          <p:cNvPicPr>
            <a:picLocks noChangeAspect="1" noChangeArrowheads="1"/>
          </p:cNvPicPr>
          <p:nvPr/>
        </p:nvPicPr>
        <p:blipFill>
          <a:blip r:embed="rId9"/>
          <a:srcRect/>
          <a:stretch>
            <a:fillRect/>
          </a:stretch>
        </p:blipFill>
        <p:spPr bwMode="auto">
          <a:xfrm>
            <a:off x="6921500" y="4038600"/>
            <a:ext cx="19177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2560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560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5609" name="TextBox 21"/>
          <p:cNvSpPr txBox="1">
            <a:spLocks noChangeArrowheads="1"/>
          </p:cNvSpPr>
          <p:nvPr/>
        </p:nvSpPr>
        <p:spPr bwMode="auto">
          <a:xfrm>
            <a:off x="1524000" y="1371600"/>
            <a:ext cx="7142163" cy="2308225"/>
          </a:xfrm>
          <a:prstGeom prst="rect">
            <a:avLst/>
          </a:prstGeom>
          <a:noFill/>
          <a:ln w="9525">
            <a:noFill/>
            <a:miter lim="800000"/>
            <a:headEnd/>
            <a:tailEnd/>
          </a:ln>
        </p:spPr>
        <p:txBody>
          <a:bodyPr>
            <a:spAutoFit/>
          </a:bodyPr>
          <a:lstStyle/>
          <a:p>
            <a:pPr>
              <a:lnSpc>
                <a:spcPct val="150000"/>
              </a:lnSpc>
            </a:pPr>
            <a:r>
              <a:rPr lang="en-US" sz="2800" b="1" dirty="0" err="1"/>
              <a:t>Biochar</a:t>
            </a:r>
            <a:endParaRPr lang="en-US" sz="2800" b="1" dirty="0"/>
          </a:p>
          <a:p>
            <a:pPr>
              <a:lnSpc>
                <a:spcPct val="150000"/>
              </a:lnSpc>
              <a:buFont typeface="Courier New" pitchFamily="49" charset="0"/>
              <a:buChar char="o"/>
            </a:pPr>
            <a:r>
              <a:rPr lang="en-US" sz="2800" dirty="0"/>
              <a:t> </a:t>
            </a:r>
            <a:r>
              <a:rPr lang="en-US" sz="2800" dirty="0" smtClean="0"/>
              <a:t>Handling Waste</a:t>
            </a:r>
            <a:endParaRPr lang="en-US" sz="2800" dirty="0"/>
          </a:p>
          <a:p>
            <a:pPr>
              <a:lnSpc>
                <a:spcPct val="150000"/>
              </a:lnSpc>
              <a:buFont typeface="Courier New" pitchFamily="49" charset="0"/>
              <a:buChar char="o"/>
            </a:pPr>
            <a:r>
              <a:rPr lang="en-US" sz="2800" dirty="0"/>
              <a:t> </a:t>
            </a:r>
            <a:r>
              <a:rPr lang="en-US" sz="2800" dirty="0" smtClean="0"/>
              <a:t>Long Term Sequestration</a:t>
            </a:r>
            <a:endParaRPr lang="en-US" sz="2400" dirty="0"/>
          </a:p>
          <a:p>
            <a:endParaRPr lang="en-US" dirty="0"/>
          </a:p>
        </p:txBody>
      </p:sp>
      <p:pic>
        <p:nvPicPr>
          <p:cNvPr id="2561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5" name="Picture 14" descr="art.biochar.jpg"/>
          <p:cNvPicPr>
            <a:picLocks noChangeAspect="1"/>
          </p:cNvPicPr>
          <p:nvPr/>
        </p:nvPicPr>
        <p:blipFill>
          <a:blip r:embed="rId7"/>
          <a:stretch>
            <a:fillRect/>
          </a:stretch>
        </p:blipFill>
        <p:spPr>
          <a:xfrm>
            <a:off x="1828800" y="3657600"/>
            <a:ext cx="3149600" cy="2362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26628"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663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6633" name="TextBox 21"/>
          <p:cNvSpPr txBox="1">
            <a:spLocks noChangeArrowheads="1"/>
          </p:cNvSpPr>
          <p:nvPr/>
        </p:nvSpPr>
        <p:spPr bwMode="auto">
          <a:xfrm>
            <a:off x="1524000" y="1371600"/>
            <a:ext cx="7142163" cy="577850"/>
          </a:xfrm>
          <a:prstGeom prst="rect">
            <a:avLst/>
          </a:prstGeom>
          <a:noFill/>
          <a:ln w="9525">
            <a:noFill/>
            <a:miter lim="800000"/>
            <a:headEnd/>
            <a:tailEnd/>
          </a:ln>
        </p:spPr>
        <p:txBody>
          <a:bodyPr>
            <a:spAutoFit/>
          </a:bodyPr>
          <a:lstStyle/>
          <a:p>
            <a:pPr>
              <a:lnSpc>
                <a:spcPct val="150000"/>
              </a:lnSpc>
            </a:pPr>
            <a:r>
              <a:rPr lang="en-US" sz="2400" b="1"/>
              <a:t>How Biochar works</a:t>
            </a:r>
          </a:p>
        </p:txBody>
      </p:sp>
      <p:pic>
        <p:nvPicPr>
          <p:cNvPr id="2663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6638" name="Picture 14" descr="Nature_diagram.png"/>
          <p:cNvPicPr>
            <a:picLocks noChangeAspect="1"/>
          </p:cNvPicPr>
          <p:nvPr/>
        </p:nvPicPr>
        <p:blipFill>
          <a:blip r:embed="rId7"/>
          <a:srcRect/>
          <a:stretch>
            <a:fillRect/>
          </a:stretch>
        </p:blipFill>
        <p:spPr bwMode="auto">
          <a:xfrm>
            <a:off x="2286000" y="2286000"/>
            <a:ext cx="4876800" cy="401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27652"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2765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27657" name="TextBox 21"/>
          <p:cNvSpPr txBox="1">
            <a:spLocks noChangeArrowheads="1"/>
          </p:cNvSpPr>
          <p:nvPr/>
        </p:nvSpPr>
        <p:spPr bwMode="auto">
          <a:xfrm>
            <a:off x="1524000" y="1371600"/>
            <a:ext cx="7142163" cy="658813"/>
          </a:xfrm>
          <a:prstGeom prst="rect">
            <a:avLst/>
          </a:prstGeom>
          <a:noFill/>
          <a:ln w="9525">
            <a:noFill/>
            <a:miter lim="800000"/>
            <a:headEnd/>
            <a:tailEnd/>
          </a:ln>
        </p:spPr>
        <p:txBody>
          <a:bodyPr>
            <a:spAutoFit/>
          </a:bodyPr>
          <a:lstStyle/>
          <a:p>
            <a:pPr>
              <a:lnSpc>
                <a:spcPct val="150000"/>
              </a:lnSpc>
            </a:pPr>
            <a:r>
              <a:rPr lang="en-US" sz="2800" b="1"/>
              <a:t>Biochar &amp; Global Climate</a:t>
            </a:r>
          </a:p>
        </p:txBody>
      </p:sp>
      <p:pic>
        <p:nvPicPr>
          <p:cNvPr id="2765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7662" name="Picture 14" descr="Biochar.jpg"/>
          <p:cNvPicPr>
            <a:picLocks noChangeAspect="1"/>
          </p:cNvPicPr>
          <p:nvPr/>
        </p:nvPicPr>
        <p:blipFill>
          <a:blip r:embed="rId7"/>
          <a:srcRect/>
          <a:stretch>
            <a:fillRect/>
          </a:stretch>
        </p:blipFill>
        <p:spPr bwMode="auto">
          <a:xfrm>
            <a:off x="1676400" y="2057400"/>
            <a:ext cx="5029200" cy="4090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2867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9"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2868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5" name="Picture 2" descr="C:\Documents and Settings\nicole.BAMBOO\Desktop\j0289252.jpg"/>
          <p:cNvPicPr>
            <a:picLocks noChangeAspect="1" noChangeArrowheads="1"/>
          </p:cNvPicPr>
          <p:nvPr/>
        </p:nvPicPr>
        <p:blipFill>
          <a:blip r:embed="rId7"/>
          <a:srcRect/>
          <a:stretch>
            <a:fillRect/>
          </a:stretch>
        </p:blipFill>
        <p:spPr bwMode="auto">
          <a:xfrm>
            <a:off x="1676400" y="2438400"/>
            <a:ext cx="5638800" cy="3713163"/>
          </a:xfrm>
          <a:prstGeom prst="rect">
            <a:avLst/>
          </a:prstGeom>
          <a:noFill/>
          <a:ln>
            <a:solidFill>
              <a:schemeClr val="accent1">
                <a:alpha val="50000"/>
              </a:schemeClr>
            </a:solidFill>
          </a:ln>
          <a:effectLst>
            <a:outerShdw blurRad="50800" dist="38100" dir="2700000" algn="tl" rotWithShape="0">
              <a:prstClr val="black">
                <a:alpha val="40000"/>
              </a:prstClr>
            </a:outerShdw>
          </a:effectLst>
        </p:spPr>
      </p:pic>
      <p:sp>
        <p:nvSpPr>
          <p:cNvPr id="28685" name="Rectangle 17"/>
          <p:cNvSpPr>
            <a:spLocks noChangeArrowheads="1"/>
          </p:cNvSpPr>
          <p:nvPr/>
        </p:nvSpPr>
        <p:spPr bwMode="auto">
          <a:xfrm>
            <a:off x="1600200" y="1524000"/>
            <a:ext cx="5435600" cy="738188"/>
          </a:xfrm>
          <a:prstGeom prst="rect">
            <a:avLst/>
          </a:prstGeom>
          <a:noFill/>
          <a:ln w="9525">
            <a:noFill/>
            <a:miter lim="800000"/>
            <a:headEnd/>
            <a:tailEnd/>
          </a:ln>
        </p:spPr>
        <p:txBody>
          <a:bodyPr wrap="none">
            <a:spAutoFit/>
          </a:bodyPr>
          <a:lstStyle/>
          <a:p>
            <a:pPr>
              <a:lnSpc>
                <a:spcPct val="150000"/>
              </a:lnSpc>
            </a:pPr>
            <a:r>
              <a:rPr lang="en-US" sz="2800" b="1"/>
              <a:t>Think about how you can help.</a:t>
            </a:r>
          </a:p>
        </p:txBody>
      </p:sp>
      <p:sp>
        <p:nvSpPr>
          <p:cNvPr id="14"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WHAT IF?</a:t>
            </a:r>
            <a:endParaRPr lang="en-US" sz="3200" cap="small"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29700"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703"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2970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9708" name="Rectangle 17"/>
          <p:cNvSpPr>
            <a:spLocks noChangeArrowheads="1"/>
          </p:cNvSpPr>
          <p:nvPr/>
        </p:nvSpPr>
        <p:spPr bwMode="auto">
          <a:xfrm>
            <a:off x="1600200" y="1524000"/>
            <a:ext cx="7086600" cy="954088"/>
          </a:xfrm>
          <a:prstGeom prst="rect">
            <a:avLst/>
          </a:prstGeom>
          <a:noFill/>
          <a:ln w="9525">
            <a:noFill/>
            <a:miter lim="800000"/>
            <a:headEnd/>
            <a:tailEnd/>
          </a:ln>
        </p:spPr>
        <p:txBody>
          <a:bodyPr>
            <a:spAutoFit/>
          </a:bodyPr>
          <a:lstStyle/>
          <a:p>
            <a:r>
              <a:rPr lang="en-US" sz="2800" b="1"/>
              <a:t>What if one house could sequester many tons of carbon?</a:t>
            </a:r>
          </a:p>
        </p:txBody>
      </p: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WHAT IF?</a:t>
            </a:r>
            <a:endParaRPr lang="en-US" sz="3200" cap="small" dirty="0">
              <a:latin typeface="Arial" pitchFamily="34" charset="0"/>
              <a:cs typeface="Arial" pitchFamily="34" charset="0"/>
            </a:endParaRPr>
          </a:p>
        </p:txBody>
      </p:sp>
      <p:pic>
        <p:nvPicPr>
          <p:cNvPr id="22" name="Picture 2" descr="C:\Users\david\AppData\Local\Microsoft\Windows\Temporary Internet Files\Content.Outlook\9ZFCN4NZ\Polynesian_Group.jpg"/>
          <p:cNvPicPr>
            <a:picLocks noChangeAspect="1" noChangeArrowheads="1"/>
          </p:cNvPicPr>
          <p:nvPr/>
        </p:nvPicPr>
        <p:blipFill>
          <a:blip r:embed="rId7"/>
          <a:srcRect/>
          <a:stretch>
            <a:fillRect/>
          </a:stretch>
        </p:blipFill>
        <p:spPr bwMode="auto">
          <a:xfrm>
            <a:off x="1600200" y="2667000"/>
            <a:ext cx="6934200" cy="3249613"/>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072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27"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072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0732" name="Rectangle 17"/>
          <p:cNvSpPr>
            <a:spLocks noChangeArrowheads="1"/>
          </p:cNvSpPr>
          <p:nvPr/>
        </p:nvSpPr>
        <p:spPr bwMode="auto">
          <a:xfrm>
            <a:off x="1600200" y="1524000"/>
            <a:ext cx="7086600" cy="954088"/>
          </a:xfrm>
          <a:prstGeom prst="rect">
            <a:avLst/>
          </a:prstGeom>
          <a:noFill/>
          <a:ln w="9525">
            <a:noFill/>
            <a:miter lim="800000"/>
            <a:headEnd/>
            <a:tailEnd/>
          </a:ln>
        </p:spPr>
        <p:txBody>
          <a:bodyPr>
            <a:spAutoFit/>
          </a:bodyPr>
          <a:lstStyle/>
          <a:p>
            <a:r>
              <a:rPr lang="en-US" sz="2800" b="1" dirty="0"/>
              <a:t>What if one house could </a:t>
            </a:r>
            <a:r>
              <a:rPr lang="en-US" sz="2800" b="1" dirty="0" smtClean="0"/>
              <a:t>help protect </a:t>
            </a:r>
            <a:r>
              <a:rPr lang="en-US" sz="2800" b="1" dirty="0"/>
              <a:t>a watershed?</a:t>
            </a:r>
          </a:p>
        </p:txBody>
      </p: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WHAT IF?</a:t>
            </a:r>
            <a:endParaRPr lang="en-US" sz="3200" cap="small" dirty="0">
              <a:latin typeface="Arial" pitchFamily="34" charset="0"/>
              <a:cs typeface="Arial" pitchFamily="34" charset="0"/>
            </a:endParaRPr>
          </a:p>
        </p:txBody>
      </p:sp>
      <p:pic>
        <p:nvPicPr>
          <p:cNvPr id="15" name="Picture 2" descr="C:\Documents and Settings\nicole.BAMBOO\Desktop\j0433031.jpg"/>
          <p:cNvPicPr>
            <a:picLocks noChangeAspect="1" noChangeArrowheads="1"/>
          </p:cNvPicPr>
          <p:nvPr/>
        </p:nvPicPr>
        <p:blipFill>
          <a:blip r:embed="rId7"/>
          <a:srcRect/>
          <a:stretch>
            <a:fillRect/>
          </a:stretch>
        </p:blipFill>
        <p:spPr bwMode="auto">
          <a:xfrm>
            <a:off x="1752600" y="2514600"/>
            <a:ext cx="5562600" cy="3692525"/>
          </a:xfrm>
          <a:prstGeom prst="rect">
            <a:avLst/>
          </a:prstGeom>
          <a:noFill/>
          <a:ln>
            <a:solidFill>
              <a:schemeClr val="accent1">
                <a:alpha val="49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100"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990600" y="228600"/>
            <a:ext cx="6019800" cy="990600"/>
          </a:xfrm>
        </p:spPr>
        <p:txBody>
          <a:bodyPr rtlCol="0">
            <a:normAutofit/>
          </a:bodyPr>
          <a:lstStyle/>
          <a:p>
            <a:pPr eaLnBrk="1" fontAlgn="auto" hangingPunct="1">
              <a:spcAft>
                <a:spcPts val="0"/>
              </a:spcAft>
              <a:defRPr/>
            </a:pPr>
            <a:r>
              <a:rPr lang="en-US" sz="4000" cap="small" dirty="0" smtClean="0">
                <a:latin typeface="Arial" pitchFamily="34" charset="0"/>
                <a:cs typeface="Arial" pitchFamily="34" charset="0"/>
              </a:rPr>
              <a:t>CLIMATE CHANGE</a:t>
            </a:r>
            <a:endParaRPr lang="en-US" sz="4000" cap="small" dirty="0">
              <a:latin typeface="Arial" pitchFamily="34" charset="0"/>
              <a:cs typeface="Arial" pitchFamily="34" charset="0"/>
            </a:endParaRPr>
          </a:p>
        </p:txBody>
      </p:sp>
      <p:pic>
        <p:nvPicPr>
          <p:cNvPr id="410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4105" name="TextBox 21"/>
          <p:cNvSpPr txBox="1">
            <a:spLocks noChangeArrowheads="1"/>
          </p:cNvSpPr>
          <p:nvPr/>
        </p:nvSpPr>
        <p:spPr bwMode="auto">
          <a:xfrm>
            <a:off x="1524000" y="1371600"/>
            <a:ext cx="7142163" cy="800100"/>
          </a:xfrm>
          <a:prstGeom prst="rect">
            <a:avLst/>
          </a:prstGeom>
          <a:noFill/>
          <a:ln w="9525">
            <a:noFill/>
            <a:miter lim="800000"/>
            <a:headEnd/>
            <a:tailEnd/>
          </a:ln>
        </p:spPr>
        <p:txBody>
          <a:bodyPr wrap="none">
            <a:spAutoFit/>
          </a:bodyPr>
          <a:lstStyle/>
          <a:p>
            <a:pPr>
              <a:buFont typeface="Courier New" pitchFamily="49" charset="0"/>
              <a:buChar char="o"/>
            </a:pPr>
            <a:r>
              <a:rPr lang="en-US" sz="2800"/>
              <a:t> </a:t>
            </a:r>
            <a:r>
              <a:rPr lang="en-US" sz="2400"/>
              <a:t>We have a Global Problem: CLIMATE CHANGE</a:t>
            </a:r>
          </a:p>
          <a:p>
            <a:endParaRPr lang="en-US"/>
          </a:p>
        </p:txBody>
      </p:sp>
      <p:pic>
        <p:nvPicPr>
          <p:cNvPr id="4106"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pic>
        <p:nvPicPr>
          <p:cNvPr id="15" name="Picture 3" descr="C:\Documents and Settings\nicole.BAMBOO\Desktop\j0437226.jpg"/>
          <p:cNvPicPr>
            <a:picLocks noChangeAspect="1" noChangeArrowheads="1"/>
          </p:cNvPicPr>
          <p:nvPr/>
        </p:nvPicPr>
        <p:blipFill>
          <a:blip r:embed="rId7"/>
          <a:srcRect/>
          <a:stretch>
            <a:fillRect/>
          </a:stretch>
        </p:blipFill>
        <p:spPr bwMode="auto">
          <a:xfrm>
            <a:off x="1981200" y="2057400"/>
            <a:ext cx="5238750" cy="3932238"/>
          </a:xfrm>
          <a:prstGeom prst="rect">
            <a:avLst/>
          </a:prstGeom>
          <a:noFill/>
          <a:ln>
            <a:solidFill>
              <a:schemeClr val="accent1">
                <a:alpha val="50000"/>
              </a:schemeClr>
            </a:solidFill>
          </a:ln>
          <a:effectLst>
            <a:outerShdw blurRad="50800" dist="38100" dir="2700000" algn="tl" rotWithShape="0">
              <a:prstClr val="black">
                <a:alpha val="40000"/>
              </a:prstClr>
            </a:outerShdw>
          </a:effectLst>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1748"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1"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1752"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31756" name="Rectangle 17"/>
          <p:cNvSpPr>
            <a:spLocks noChangeArrowheads="1"/>
          </p:cNvSpPr>
          <p:nvPr/>
        </p:nvSpPr>
        <p:spPr bwMode="auto">
          <a:xfrm>
            <a:off x="1524000" y="1371600"/>
            <a:ext cx="7162800" cy="954107"/>
          </a:xfrm>
          <a:prstGeom prst="rect">
            <a:avLst/>
          </a:prstGeom>
          <a:noFill/>
          <a:ln w="9525">
            <a:noFill/>
            <a:miter lim="800000"/>
            <a:headEnd/>
            <a:tailEnd/>
          </a:ln>
        </p:spPr>
        <p:txBody>
          <a:bodyPr wrap="square">
            <a:spAutoFit/>
          </a:bodyPr>
          <a:lstStyle/>
          <a:p>
            <a:r>
              <a:rPr lang="en-US" sz="2800" b="1" dirty="0" smtClean="0"/>
              <a:t>One house can, if </a:t>
            </a:r>
            <a:r>
              <a:rPr lang="en-US" sz="2800" b="1" dirty="0"/>
              <a:t>that house is made of bamboo.</a:t>
            </a:r>
          </a:p>
        </p:txBody>
      </p: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ONE HOUSE CAN!</a:t>
            </a:r>
            <a:endParaRPr lang="en-US" sz="3200" cap="small" dirty="0">
              <a:latin typeface="Arial" pitchFamily="34" charset="0"/>
              <a:cs typeface="Arial" pitchFamily="34" charset="0"/>
            </a:endParaRPr>
          </a:p>
        </p:txBody>
      </p:sp>
      <p:pic>
        <p:nvPicPr>
          <p:cNvPr id="22" name="Picture 5" descr="C:\Documents and Settings\nicole.BAMBOO\Desktop\Home Build.jpg"/>
          <p:cNvPicPr>
            <a:picLocks noChangeAspect="1" noChangeArrowheads="1"/>
          </p:cNvPicPr>
          <p:nvPr/>
        </p:nvPicPr>
        <p:blipFill>
          <a:blip r:embed="rId7"/>
          <a:stretch>
            <a:fillRect/>
          </a:stretch>
        </p:blipFill>
        <p:spPr bwMode="auto">
          <a:xfrm>
            <a:off x="1600200" y="2590800"/>
            <a:ext cx="5334000" cy="4000500"/>
          </a:xfrm>
          <a:prstGeom prst="rect">
            <a:avLst/>
          </a:prstGeom>
          <a:noFill/>
          <a:ln>
            <a:solidFill>
              <a:schemeClr val="accent1">
                <a:alpha val="50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2772"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775"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2776"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32781" name="TextBox 14"/>
          <p:cNvSpPr txBox="1">
            <a:spLocks noChangeArrowheads="1"/>
          </p:cNvSpPr>
          <p:nvPr/>
        </p:nvSpPr>
        <p:spPr bwMode="auto">
          <a:xfrm>
            <a:off x="1600200" y="1447800"/>
            <a:ext cx="7315200" cy="3878263"/>
          </a:xfrm>
          <a:prstGeom prst="rect">
            <a:avLst/>
          </a:prstGeom>
          <a:noFill/>
          <a:ln w="9525">
            <a:noFill/>
            <a:miter lim="800000"/>
            <a:headEnd/>
            <a:tailEnd/>
          </a:ln>
        </p:spPr>
        <p:txBody>
          <a:bodyPr>
            <a:spAutoFit/>
          </a:bodyPr>
          <a:lstStyle/>
          <a:p>
            <a:pPr>
              <a:lnSpc>
                <a:spcPct val="150000"/>
              </a:lnSpc>
              <a:buFont typeface="Courier New" pitchFamily="49" charset="0"/>
              <a:buChar char="o"/>
            </a:pPr>
            <a:r>
              <a:rPr lang="en-US" sz="2400"/>
              <a:t> Environmentally sustainable</a:t>
            </a:r>
          </a:p>
          <a:p>
            <a:pPr>
              <a:lnSpc>
                <a:spcPct val="150000"/>
              </a:lnSpc>
              <a:buFont typeface="Courier New" pitchFamily="49" charset="0"/>
              <a:buChar char="o"/>
            </a:pPr>
            <a:r>
              <a:rPr lang="en-US" sz="2400"/>
              <a:t> Rehabilitation of degraded forest lands</a:t>
            </a:r>
          </a:p>
          <a:p>
            <a:pPr>
              <a:lnSpc>
                <a:spcPct val="150000"/>
              </a:lnSpc>
              <a:buFont typeface="Courier New" pitchFamily="49" charset="0"/>
              <a:buChar char="o"/>
            </a:pPr>
            <a:r>
              <a:rPr lang="en-US" sz="2400"/>
              <a:t> Sequesters carbon</a:t>
            </a:r>
          </a:p>
          <a:p>
            <a:pPr>
              <a:lnSpc>
                <a:spcPct val="150000"/>
              </a:lnSpc>
              <a:buFont typeface="Courier New" pitchFamily="49" charset="0"/>
              <a:buChar char="o"/>
            </a:pPr>
            <a:r>
              <a:rPr lang="en-US" sz="2400"/>
              <a:t> Prevents soil erosion</a:t>
            </a:r>
          </a:p>
          <a:p>
            <a:pPr>
              <a:lnSpc>
                <a:spcPct val="150000"/>
              </a:lnSpc>
              <a:buFont typeface="Courier New" pitchFamily="49" charset="0"/>
              <a:buChar char="o"/>
            </a:pPr>
            <a:r>
              <a:rPr lang="en-US" sz="2400"/>
              <a:t> Protects watersheds</a:t>
            </a:r>
          </a:p>
          <a:p>
            <a:pPr>
              <a:buFont typeface="Courier New" pitchFamily="49" charset="0"/>
              <a:buChar char="o"/>
            </a:pPr>
            <a:r>
              <a:rPr lang="en-US" sz="2400"/>
              <a:t> Improves the incomes of impoverished communities while conserving their environment</a:t>
            </a:r>
          </a:p>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379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3799"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380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33805" name="TextBox 14"/>
          <p:cNvSpPr txBox="1">
            <a:spLocks noChangeArrowheads="1"/>
          </p:cNvSpPr>
          <p:nvPr/>
        </p:nvSpPr>
        <p:spPr bwMode="auto">
          <a:xfrm>
            <a:off x="1600200" y="1447800"/>
            <a:ext cx="7315200" cy="5078413"/>
          </a:xfrm>
          <a:prstGeom prst="rect">
            <a:avLst/>
          </a:prstGeom>
          <a:noFill/>
          <a:ln w="9525">
            <a:noFill/>
            <a:miter lim="800000"/>
            <a:headEnd/>
            <a:tailEnd/>
          </a:ln>
        </p:spPr>
        <p:txBody>
          <a:bodyPr>
            <a:spAutoFit/>
          </a:bodyPr>
          <a:lstStyle/>
          <a:p>
            <a:pPr>
              <a:lnSpc>
                <a:spcPct val="150000"/>
              </a:lnSpc>
            </a:pPr>
            <a:r>
              <a:rPr lang="en-US" sz="2400" b="1"/>
              <a:t>A Healthy Planet</a:t>
            </a:r>
          </a:p>
          <a:p>
            <a:pPr>
              <a:lnSpc>
                <a:spcPct val="150000"/>
              </a:lnSpc>
              <a:buFont typeface="Courier New" pitchFamily="49" charset="0"/>
              <a:buChar char="o"/>
            </a:pPr>
            <a:r>
              <a:rPr lang="en-US" sz="2000"/>
              <a:t> Bamboo offers one of the fastest way to get carbon out of the atmosphere. </a:t>
            </a:r>
          </a:p>
          <a:p>
            <a:pPr>
              <a:lnSpc>
                <a:spcPct val="150000"/>
              </a:lnSpc>
              <a:buFont typeface="Courier New" pitchFamily="49" charset="0"/>
              <a:buChar char="o"/>
            </a:pPr>
            <a:r>
              <a:rPr lang="en-US" sz="2000"/>
              <a:t> Building homes with bamboo sequesters the carbon for a hundred years. </a:t>
            </a:r>
          </a:p>
          <a:p>
            <a:pPr>
              <a:lnSpc>
                <a:spcPct val="150000"/>
              </a:lnSpc>
              <a:buFont typeface="Courier New" pitchFamily="49" charset="0"/>
              <a:buChar char="o"/>
            </a:pPr>
            <a:r>
              <a:rPr lang="en-US" sz="2000"/>
              <a:t> Our homes are a carbon capture and storage system. </a:t>
            </a:r>
          </a:p>
          <a:p>
            <a:pPr>
              <a:lnSpc>
                <a:spcPct val="150000"/>
              </a:lnSpc>
              <a:buFont typeface="Courier New" pitchFamily="49" charset="0"/>
              <a:buChar char="o"/>
            </a:pPr>
            <a:r>
              <a:rPr lang="en-US" sz="2000"/>
              <a:t> The Bamboo Commons model BC44, has sequestered in its fibers the carbon of 13.8 tons of CO2.</a:t>
            </a:r>
          </a:p>
          <a:p>
            <a:pPr>
              <a:lnSpc>
                <a:spcPct val="150000"/>
              </a:lnSpc>
              <a:buFont typeface="Courier New" pitchFamily="49" charset="0"/>
              <a:buChar char="o"/>
            </a:pPr>
            <a:r>
              <a:rPr lang="en-US" sz="2000"/>
              <a:t> Who benefits?  Every living being, large and small.  And our planet Earth.</a:t>
            </a:r>
          </a:p>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4820" name="Rectangle 3"/>
          <p:cNvSpPr>
            <a:spLocks noGrp="1" noChangeArrowheads="1"/>
          </p:cNvSpPr>
          <p:nvPr>
            <p:ph type="subTitle" idx="1"/>
          </p:nvPr>
        </p:nvSpPr>
        <p:spPr>
          <a:xfrm>
            <a:off x="1600200" y="4038600"/>
            <a:ext cx="6400800" cy="1752600"/>
          </a:xfrm>
        </p:spPr>
        <p:txBody>
          <a:bodyPr/>
          <a:lstStyle/>
          <a:p>
            <a:pPr eaLnBrk="1" hangingPunct="1"/>
            <a:r>
              <a:rPr lang="en-US" i="1" dirty="0" smtClean="0">
                <a:solidFill>
                  <a:schemeClr val="bg1"/>
                </a:solidFill>
              </a:rPr>
              <a:t>Live in Your Values</a:t>
            </a:r>
          </a:p>
          <a:p>
            <a:pPr eaLnBrk="1" hangingPunct="1"/>
            <a:r>
              <a:rPr lang="en-US" dirty="0"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823"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482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34829" name="TextBox 14"/>
          <p:cNvSpPr txBox="1">
            <a:spLocks noChangeArrowheads="1"/>
          </p:cNvSpPr>
          <p:nvPr/>
        </p:nvSpPr>
        <p:spPr bwMode="auto">
          <a:xfrm>
            <a:off x="1447800" y="1155700"/>
            <a:ext cx="7315200" cy="6047809"/>
          </a:xfrm>
          <a:prstGeom prst="rect">
            <a:avLst/>
          </a:prstGeom>
          <a:noFill/>
          <a:ln w="9525">
            <a:noFill/>
            <a:miter lim="800000"/>
            <a:headEnd/>
            <a:tailEnd/>
          </a:ln>
        </p:spPr>
        <p:txBody>
          <a:bodyPr>
            <a:spAutoFit/>
          </a:bodyPr>
          <a:lstStyle/>
          <a:p>
            <a:pPr>
              <a:lnSpc>
                <a:spcPct val="150000"/>
              </a:lnSpc>
            </a:pPr>
            <a:r>
              <a:rPr lang="en-US" sz="2400" b="1" dirty="0"/>
              <a:t>Strong and </a:t>
            </a:r>
            <a:r>
              <a:rPr lang="en-US" sz="2400" b="1" dirty="0" smtClean="0"/>
              <a:t>Safe</a:t>
            </a:r>
            <a:endParaRPr lang="en-US" sz="2400" b="1" dirty="0"/>
          </a:p>
          <a:p>
            <a:endParaRPr lang="en-US" b="1" dirty="0" smtClean="0"/>
          </a:p>
          <a:p>
            <a:r>
              <a:rPr lang="en-US" b="1" dirty="0" smtClean="0"/>
              <a:t>STRONG.</a:t>
            </a:r>
            <a:r>
              <a:rPr lang="en-US" dirty="0" smtClean="0"/>
              <a:t> </a:t>
            </a:r>
          </a:p>
          <a:p>
            <a:pPr lvl="1"/>
            <a:r>
              <a:rPr lang="en-US" dirty="0" smtClean="0"/>
              <a:t>Bamboo is an extremely strong fiber. It has twice the compression strength of concrete and roughly the same strength-to-weight ratio of steel in tension.</a:t>
            </a:r>
          </a:p>
          <a:p>
            <a:pPr lvl="1"/>
            <a:endParaRPr lang="en-US" dirty="0" smtClean="0"/>
          </a:p>
          <a:p>
            <a:r>
              <a:rPr lang="en-US" b="1" dirty="0" smtClean="0"/>
              <a:t>SAFE.</a:t>
            </a:r>
            <a:r>
              <a:rPr lang="en-US" dirty="0" smtClean="0"/>
              <a:t> </a:t>
            </a:r>
          </a:p>
          <a:p>
            <a:pPr lvl="1"/>
            <a:r>
              <a:rPr lang="en-US" dirty="0" smtClean="0"/>
              <a:t>Bamboo Living Homes withstood 3 hurricanes with winds at 173m.p.h. in the Cook Islands in Polynesia in 2005. Meanwhile, most of the wood frame houses on the island were damaged beyond repair.</a:t>
            </a:r>
          </a:p>
          <a:p>
            <a:pPr lvl="1"/>
            <a:endParaRPr lang="en-US" dirty="0" smtClean="0"/>
          </a:p>
          <a:p>
            <a:pPr>
              <a:lnSpc>
                <a:spcPct val="150000"/>
              </a:lnSpc>
            </a:pPr>
            <a:r>
              <a:rPr lang="en-US" b="1" dirty="0" smtClean="0"/>
              <a:t>BUILDING CODE APPROVED.</a:t>
            </a:r>
            <a:r>
              <a:rPr lang="en-US" dirty="0" smtClean="0"/>
              <a:t> </a:t>
            </a:r>
          </a:p>
          <a:p>
            <a:pPr lvl="1"/>
            <a:r>
              <a:rPr lang="en-US" dirty="0" smtClean="0"/>
              <a:t>Our homes are the first and only bamboo dwellings in the world that are built from structural bamboo under an  ICC-ES Evaluation </a:t>
            </a:r>
            <a:r>
              <a:rPr lang="en-US" dirty="0"/>
              <a:t>R</a:t>
            </a:r>
            <a:r>
              <a:rPr lang="en-US" dirty="0" smtClean="0"/>
              <a:t>eport—the International Code Council.</a:t>
            </a:r>
          </a:p>
          <a:p>
            <a:pPr lvl="1"/>
            <a:endParaRPr lang="en-US" dirty="0"/>
          </a:p>
          <a:p>
            <a:pPr>
              <a:lnSpc>
                <a:spcPct val="150000"/>
              </a:lnSpc>
            </a:pPr>
            <a:endParaRPr lang="en-US" sz="2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584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847"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584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15" name="TextBox 14"/>
          <p:cNvSpPr txBox="1"/>
          <p:nvPr/>
        </p:nvSpPr>
        <p:spPr>
          <a:xfrm>
            <a:off x="1447800" y="1155700"/>
            <a:ext cx="7315200" cy="5216525"/>
          </a:xfrm>
          <a:prstGeom prst="rect">
            <a:avLst/>
          </a:prstGeom>
          <a:noFill/>
        </p:spPr>
        <p:txBody>
          <a:bodyPr>
            <a:spAutoFit/>
          </a:bodyPr>
          <a:lstStyle/>
          <a:p>
            <a:pPr>
              <a:lnSpc>
                <a:spcPct val="150000"/>
              </a:lnSpc>
              <a:defRPr/>
            </a:pPr>
            <a:r>
              <a:rPr lang="en-US" sz="2400" b="1" dirty="0"/>
              <a:t>Strong and Safe (cont’d)</a:t>
            </a:r>
          </a:p>
          <a:p>
            <a:pPr>
              <a:spcBef>
                <a:spcPts val="0"/>
              </a:spcBef>
              <a:spcAft>
                <a:spcPts val="0"/>
              </a:spcAft>
              <a:defRPr/>
            </a:pPr>
            <a:endParaRPr lang="en-US" b="1" dirty="0">
              <a:latin typeface="Arial"/>
              <a:cs typeface="Arial"/>
            </a:endParaRPr>
          </a:p>
          <a:p>
            <a:pPr>
              <a:spcBef>
                <a:spcPts val="0"/>
              </a:spcBef>
              <a:spcAft>
                <a:spcPts val="0"/>
              </a:spcAft>
              <a:defRPr/>
            </a:pPr>
            <a:r>
              <a:rPr lang="en-US" b="1" dirty="0">
                <a:latin typeface="Arial"/>
                <a:cs typeface="Arial"/>
              </a:rPr>
              <a:t>WEATHER RESISTANT. </a:t>
            </a:r>
            <a:endParaRPr lang="en-US" dirty="0"/>
          </a:p>
          <a:p>
            <a:pPr marL="457200">
              <a:spcBef>
                <a:spcPts val="0"/>
              </a:spcBef>
              <a:spcAft>
                <a:spcPts val="0"/>
              </a:spcAft>
              <a:defRPr/>
            </a:pPr>
            <a:r>
              <a:rPr lang="en-US" dirty="0">
                <a:latin typeface="Arial"/>
                <a:cs typeface="Arial"/>
              </a:rPr>
              <a:t>The exterior siding, overhangs and porches on our homes are coated with the highest quality water resistance finishes. </a:t>
            </a:r>
            <a:endParaRPr lang="en-US" dirty="0"/>
          </a:p>
          <a:p>
            <a:pPr marL="457200">
              <a:spcBef>
                <a:spcPts val="0"/>
              </a:spcBef>
              <a:spcAft>
                <a:spcPts val="0"/>
              </a:spcAft>
              <a:defRPr/>
            </a:pPr>
            <a:endParaRPr lang="en-US" dirty="0">
              <a:latin typeface="Arial"/>
              <a:cs typeface="Arial"/>
            </a:endParaRPr>
          </a:p>
          <a:p>
            <a:pPr>
              <a:spcBef>
                <a:spcPts val="0"/>
              </a:spcBef>
              <a:spcAft>
                <a:spcPts val="0"/>
              </a:spcAft>
              <a:defRPr/>
            </a:pPr>
            <a:r>
              <a:rPr lang="en-US" b="1" dirty="0">
                <a:latin typeface="Arial"/>
                <a:cs typeface="Arial"/>
              </a:rPr>
              <a:t>TERMITE AND MOLD RESISTANT.</a:t>
            </a:r>
            <a:r>
              <a:rPr lang="en-US" dirty="0">
                <a:latin typeface="Arial"/>
                <a:cs typeface="Arial"/>
              </a:rPr>
              <a:t> </a:t>
            </a:r>
            <a:endParaRPr lang="en-US" dirty="0"/>
          </a:p>
          <a:p>
            <a:pPr marL="457200">
              <a:spcBef>
                <a:spcPts val="0"/>
              </a:spcBef>
              <a:spcAft>
                <a:spcPts val="0"/>
              </a:spcAft>
              <a:defRPr/>
            </a:pPr>
            <a:r>
              <a:rPr lang="en-US" dirty="0">
                <a:latin typeface="Arial"/>
                <a:cs typeface="Arial"/>
              </a:rPr>
              <a:t>Our bamboo </a:t>
            </a:r>
            <a:r>
              <a:rPr lang="en-US" dirty="0" smtClean="0">
                <a:latin typeface="Arial"/>
                <a:cs typeface="Arial"/>
              </a:rPr>
              <a:t>houses are built from poles that are </a:t>
            </a:r>
            <a:r>
              <a:rPr lang="en-US" dirty="0">
                <a:latin typeface="Arial"/>
                <a:cs typeface="Arial"/>
              </a:rPr>
              <a:t>pressure treated with non-toxic borates to prevent termite and powder post beetle infestations as well as decay fungi. </a:t>
            </a:r>
            <a:endParaRPr lang="en-US" dirty="0"/>
          </a:p>
          <a:p>
            <a:pPr>
              <a:spcBef>
                <a:spcPts val="0"/>
              </a:spcBef>
              <a:spcAft>
                <a:spcPts val="0"/>
              </a:spcAft>
              <a:defRPr/>
            </a:pPr>
            <a:endParaRPr lang="en-US" b="1" dirty="0">
              <a:latin typeface="Arial"/>
              <a:cs typeface="Arial"/>
            </a:endParaRPr>
          </a:p>
          <a:p>
            <a:pPr>
              <a:spcBef>
                <a:spcPts val="0"/>
              </a:spcBef>
              <a:spcAft>
                <a:spcPts val="0"/>
              </a:spcAft>
              <a:defRPr/>
            </a:pPr>
            <a:r>
              <a:rPr lang="en-US" b="1" dirty="0">
                <a:latin typeface="Arial"/>
                <a:cs typeface="Arial"/>
              </a:rPr>
              <a:t>INDOOR AIR QUALITY</a:t>
            </a:r>
            <a:r>
              <a:rPr lang="en-US" dirty="0">
                <a:latin typeface="Arial"/>
                <a:cs typeface="Arial"/>
              </a:rPr>
              <a:t>.</a:t>
            </a:r>
            <a:endParaRPr lang="en-US" dirty="0"/>
          </a:p>
          <a:p>
            <a:pPr marL="457200">
              <a:spcBef>
                <a:spcPts val="0"/>
              </a:spcBef>
              <a:spcAft>
                <a:spcPts val="0"/>
              </a:spcAft>
              <a:defRPr/>
            </a:pPr>
            <a:r>
              <a:rPr lang="en-US" dirty="0">
                <a:latin typeface="Arial"/>
                <a:cs typeface="Arial"/>
              </a:rPr>
              <a:t>Indoor Air Quality (IAQ) of a home has a major impact on the long term health of its residents. Bamboo Living Homes ensures that all of the products it uses for treatments and finishes meet the highest IAQ standards. </a:t>
            </a:r>
            <a:endParaRPr lang="en-US" dirty="0"/>
          </a:p>
          <a:p>
            <a:pPr>
              <a:lnSpc>
                <a:spcPct val="150000"/>
              </a:lnSpc>
              <a:defRPr/>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6868"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6871"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6872"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36877" name="TextBox 14"/>
          <p:cNvSpPr txBox="1">
            <a:spLocks noChangeArrowheads="1"/>
          </p:cNvSpPr>
          <p:nvPr/>
        </p:nvSpPr>
        <p:spPr bwMode="auto">
          <a:xfrm>
            <a:off x="1447800" y="1219200"/>
            <a:ext cx="7543800" cy="577850"/>
          </a:xfrm>
          <a:prstGeom prst="rect">
            <a:avLst/>
          </a:prstGeom>
          <a:noFill/>
          <a:ln w="9525">
            <a:noFill/>
            <a:miter lim="800000"/>
            <a:headEnd/>
            <a:tailEnd/>
          </a:ln>
        </p:spPr>
        <p:txBody>
          <a:bodyPr>
            <a:spAutoFit/>
          </a:bodyPr>
          <a:lstStyle/>
          <a:p>
            <a:pPr>
              <a:lnSpc>
                <a:spcPct val="150000"/>
              </a:lnSpc>
            </a:pPr>
            <a:r>
              <a:rPr lang="en-US" sz="2400" b="1"/>
              <a:t>AIA Presentation May 2007</a:t>
            </a:r>
          </a:p>
        </p:txBody>
      </p:sp>
      <p:pic>
        <p:nvPicPr>
          <p:cNvPr id="27" name="Picture 26" descr="AIA.jpg"/>
          <p:cNvPicPr>
            <a:picLocks noChangeAspect="1"/>
          </p:cNvPicPr>
          <p:nvPr/>
        </p:nvPicPr>
        <p:blipFill>
          <a:blip r:embed="rId7"/>
          <a:stretch>
            <a:fillRect/>
          </a:stretch>
        </p:blipFill>
        <p:spPr>
          <a:xfrm>
            <a:off x="1676400" y="1981200"/>
            <a:ext cx="5638800" cy="4197350"/>
          </a:xfrm>
          <a:prstGeom prst="rect">
            <a:avLst/>
          </a:prstGeom>
          <a:ln>
            <a:solidFill>
              <a:schemeClr val="bg1">
                <a:lumMod val="85000"/>
              </a:schemeClr>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37892"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895"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7896"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37901" name="TextBox 14"/>
          <p:cNvSpPr txBox="1">
            <a:spLocks noChangeArrowheads="1"/>
          </p:cNvSpPr>
          <p:nvPr/>
        </p:nvSpPr>
        <p:spPr bwMode="auto">
          <a:xfrm>
            <a:off x="1447800" y="1155700"/>
            <a:ext cx="7543800" cy="646113"/>
          </a:xfrm>
          <a:prstGeom prst="rect">
            <a:avLst/>
          </a:prstGeom>
          <a:noFill/>
          <a:ln w="9525">
            <a:noFill/>
            <a:miter lim="800000"/>
            <a:headEnd/>
            <a:tailEnd/>
          </a:ln>
        </p:spPr>
        <p:txBody>
          <a:bodyPr>
            <a:spAutoFit/>
          </a:bodyPr>
          <a:lstStyle/>
          <a:p>
            <a:pPr>
              <a:lnSpc>
                <a:spcPct val="150000"/>
              </a:lnSpc>
            </a:pPr>
            <a:r>
              <a:rPr lang="en-US" sz="2400" b="1"/>
              <a:t>ICC-ES Structural Bamboo Report (ICC ESR 1636)</a:t>
            </a:r>
          </a:p>
        </p:txBody>
      </p:sp>
      <p:pic>
        <p:nvPicPr>
          <p:cNvPr id="37902" name="Picture 2" descr="ESR-1636_P1"/>
          <p:cNvPicPr>
            <a:picLocks noChangeAspect="1" noChangeArrowheads="1"/>
          </p:cNvPicPr>
          <p:nvPr/>
        </p:nvPicPr>
        <p:blipFill>
          <a:blip r:embed="rId7"/>
          <a:srcRect/>
          <a:stretch>
            <a:fillRect/>
          </a:stretch>
        </p:blipFill>
        <p:spPr bwMode="auto">
          <a:xfrm>
            <a:off x="1524000" y="1752600"/>
            <a:ext cx="3203575" cy="4114800"/>
          </a:xfrm>
          <a:prstGeom prst="rect">
            <a:avLst/>
          </a:prstGeom>
          <a:noFill/>
          <a:ln w="9525">
            <a:noFill/>
            <a:miter lim="800000"/>
            <a:headEnd/>
            <a:tailEnd/>
          </a:ln>
        </p:spPr>
      </p:pic>
      <p:pic>
        <p:nvPicPr>
          <p:cNvPr id="37903" name="Picture 3" descr="ESR-1636_P2"/>
          <p:cNvPicPr>
            <a:picLocks noChangeAspect="1" noChangeArrowheads="1"/>
          </p:cNvPicPr>
          <p:nvPr/>
        </p:nvPicPr>
        <p:blipFill>
          <a:blip r:embed="rId8"/>
          <a:srcRect/>
          <a:stretch>
            <a:fillRect/>
          </a:stretch>
        </p:blipFill>
        <p:spPr bwMode="auto">
          <a:xfrm>
            <a:off x="4876800" y="1752600"/>
            <a:ext cx="3194050" cy="4114800"/>
          </a:xfrm>
          <a:prstGeom prst="rect">
            <a:avLst/>
          </a:prstGeom>
          <a:noFill/>
          <a:ln w="9525">
            <a:noFill/>
            <a:miter lim="800000"/>
            <a:headEnd/>
            <a:tailEnd/>
          </a:ln>
        </p:spPr>
      </p:pic>
      <p:pic>
        <p:nvPicPr>
          <p:cNvPr id="26" name="Picture 6" descr="ES Detail 2"/>
          <p:cNvPicPr>
            <a:picLocks noChangeAspect="1" noChangeArrowheads="1"/>
          </p:cNvPicPr>
          <p:nvPr/>
        </p:nvPicPr>
        <p:blipFill>
          <a:blip r:embed="rId9"/>
          <a:srcRect l="1450" t="729" b="5840"/>
          <a:stretch>
            <a:fillRect/>
          </a:stretch>
        </p:blipFill>
        <p:spPr bwMode="auto">
          <a:xfrm>
            <a:off x="1524000" y="5889625"/>
            <a:ext cx="3733800" cy="877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1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891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38924" name="TextBox 14"/>
          <p:cNvSpPr txBox="1">
            <a:spLocks noChangeArrowheads="1"/>
          </p:cNvSpPr>
          <p:nvPr/>
        </p:nvSpPr>
        <p:spPr bwMode="auto">
          <a:xfrm>
            <a:off x="1447800" y="1155700"/>
            <a:ext cx="7543800" cy="577850"/>
          </a:xfrm>
          <a:prstGeom prst="rect">
            <a:avLst/>
          </a:prstGeom>
          <a:noFill/>
          <a:ln w="9525">
            <a:noFill/>
            <a:miter lim="800000"/>
            <a:headEnd/>
            <a:tailEnd/>
          </a:ln>
        </p:spPr>
        <p:txBody>
          <a:bodyPr>
            <a:spAutoFit/>
          </a:bodyPr>
          <a:lstStyle/>
          <a:p>
            <a:pPr>
              <a:lnSpc>
                <a:spcPct val="150000"/>
              </a:lnSpc>
            </a:pPr>
            <a:r>
              <a:rPr lang="en-US" sz="2400" b="1"/>
              <a:t>Strong &amp; Safe – Fire Testing Flame Spread</a:t>
            </a:r>
          </a:p>
        </p:txBody>
      </p:sp>
      <p:pic>
        <p:nvPicPr>
          <p:cNvPr id="14" name="Picture 4" descr="scan1"/>
          <p:cNvPicPr>
            <a:picLocks noChangeAspect="1" noChangeArrowheads="1"/>
          </p:cNvPicPr>
          <p:nvPr/>
        </p:nvPicPr>
        <p:blipFill>
          <a:blip r:embed="rId7"/>
          <a:srcRect/>
          <a:stretch>
            <a:fillRect/>
          </a:stretch>
        </p:blipFill>
        <p:spPr>
          <a:xfrm>
            <a:off x="1524000" y="1905000"/>
            <a:ext cx="2916238" cy="4495800"/>
          </a:xfrm>
          <a:prstGeom prst="rect">
            <a:avLst/>
          </a:prstGeom>
          <a:noFill/>
          <a:ln>
            <a:solidFill>
              <a:schemeClr val="bg1">
                <a:lumMod val="85000"/>
              </a:schemeClr>
            </a:solidFill>
          </a:ln>
        </p:spPr>
      </p:pic>
      <p:sp>
        <p:nvSpPr>
          <p:cNvPr id="38926" name="Text Box 6"/>
          <p:cNvSpPr txBox="1">
            <a:spLocks noChangeArrowheads="1"/>
          </p:cNvSpPr>
          <p:nvPr/>
        </p:nvSpPr>
        <p:spPr bwMode="auto">
          <a:xfrm>
            <a:off x="5105400" y="1828800"/>
            <a:ext cx="3276600" cy="4662488"/>
          </a:xfrm>
          <a:prstGeom prst="rect">
            <a:avLst/>
          </a:prstGeom>
          <a:noFill/>
          <a:ln w="9525">
            <a:noFill/>
            <a:miter lim="800000"/>
            <a:headEnd/>
            <a:tailEnd/>
          </a:ln>
        </p:spPr>
        <p:txBody>
          <a:bodyPr>
            <a:spAutoFit/>
          </a:bodyPr>
          <a:lstStyle/>
          <a:p>
            <a:pPr>
              <a:spcBef>
                <a:spcPct val="50000"/>
              </a:spcBef>
            </a:pPr>
            <a:r>
              <a:rPr lang="en-US" u="sng"/>
              <a:t>Bamboo</a:t>
            </a:r>
          </a:p>
          <a:p>
            <a:r>
              <a:rPr lang="en-US"/>
              <a:t>Flame Spread Index:</a:t>
            </a:r>
          </a:p>
          <a:p>
            <a:r>
              <a:rPr lang="en-US"/>
              <a:t>25</a:t>
            </a:r>
          </a:p>
          <a:p>
            <a:r>
              <a:rPr lang="en-US"/>
              <a:t>Smoke Developed Index:</a:t>
            </a:r>
          </a:p>
          <a:p>
            <a:r>
              <a:rPr lang="en-US"/>
              <a:t>40</a:t>
            </a:r>
          </a:p>
          <a:p>
            <a:endParaRPr lang="en-US"/>
          </a:p>
          <a:p>
            <a:r>
              <a:rPr lang="en-US" u="sng"/>
              <a:t>Red Oak</a:t>
            </a:r>
          </a:p>
          <a:p>
            <a:r>
              <a:rPr lang="en-US"/>
              <a:t>Flame Spread Index:</a:t>
            </a:r>
          </a:p>
          <a:p>
            <a:r>
              <a:rPr lang="en-US"/>
              <a:t>100</a:t>
            </a:r>
          </a:p>
          <a:p>
            <a:r>
              <a:rPr lang="en-US"/>
              <a:t>Smoke Developed Index:</a:t>
            </a:r>
          </a:p>
          <a:p>
            <a:r>
              <a:rPr lang="en-US"/>
              <a:t>100</a:t>
            </a:r>
          </a:p>
          <a:p>
            <a:endParaRPr lang="en-US"/>
          </a:p>
          <a:p>
            <a:r>
              <a:rPr lang="en-US" sz="1400"/>
              <a:t>*Lower number indicates higher performance</a:t>
            </a:r>
          </a:p>
          <a:p>
            <a:endParaRPr lang="en-US"/>
          </a:p>
          <a:p>
            <a:pPr>
              <a:spcBef>
                <a:spcPct val="50000"/>
              </a:spcBef>
            </a:pPr>
            <a:endParaRPr lang="en-US" u="sng"/>
          </a:p>
        </p:txBody>
      </p:sp>
      <p:sp>
        <p:nvSpPr>
          <p:cNvPr id="24" name="Up Arrow 23"/>
          <p:cNvSpPr/>
          <p:nvPr/>
        </p:nvSpPr>
        <p:spPr>
          <a:xfrm>
            <a:off x="8001000" y="2057400"/>
            <a:ext cx="609600" cy="7620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6" name="Up Arrow 25"/>
          <p:cNvSpPr/>
          <p:nvPr/>
        </p:nvSpPr>
        <p:spPr>
          <a:xfrm rot="10800000">
            <a:off x="8001000" y="3733800"/>
            <a:ext cx="609600" cy="762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94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3994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39948" name="TextBox 14"/>
          <p:cNvSpPr txBox="1">
            <a:spLocks noChangeArrowheads="1"/>
          </p:cNvSpPr>
          <p:nvPr/>
        </p:nvSpPr>
        <p:spPr bwMode="auto">
          <a:xfrm>
            <a:off x="1447800" y="1155700"/>
            <a:ext cx="7543800" cy="646113"/>
          </a:xfrm>
          <a:prstGeom prst="rect">
            <a:avLst/>
          </a:prstGeom>
          <a:noFill/>
          <a:ln w="9525">
            <a:noFill/>
            <a:miter lim="800000"/>
            <a:headEnd/>
            <a:tailEnd/>
          </a:ln>
        </p:spPr>
        <p:txBody>
          <a:bodyPr>
            <a:spAutoFit/>
          </a:bodyPr>
          <a:lstStyle/>
          <a:p>
            <a:pPr>
              <a:lnSpc>
                <a:spcPct val="150000"/>
              </a:lnSpc>
            </a:pPr>
            <a:r>
              <a:rPr lang="en-US" sz="2400" b="1"/>
              <a:t>Strong &amp; Safe – Fire Endurance</a:t>
            </a:r>
          </a:p>
        </p:txBody>
      </p:sp>
      <p:sp>
        <p:nvSpPr>
          <p:cNvPr id="24" name="Up Arrow 23"/>
          <p:cNvSpPr/>
          <p:nvPr/>
        </p:nvSpPr>
        <p:spPr>
          <a:xfrm>
            <a:off x="8077200" y="2057400"/>
            <a:ext cx="609600" cy="762000"/>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26" name="Up Arrow 25"/>
          <p:cNvSpPr/>
          <p:nvPr/>
        </p:nvSpPr>
        <p:spPr>
          <a:xfrm rot="10800000">
            <a:off x="8077200" y="3962400"/>
            <a:ext cx="609600" cy="762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pic>
        <p:nvPicPr>
          <p:cNvPr id="18" name="Picture 7" descr="scan2"/>
          <p:cNvPicPr>
            <a:picLocks noChangeAspect="1" noChangeArrowheads="1"/>
          </p:cNvPicPr>
          <p:nvPr/>
        </p:nvPicPr>
        <p:blipFill>
          <a:blip r:embed="rId7"/>
          <a:srcRect/>
          <a:stretch>
            <a:fillRect/>
          </a:stretch>
        </p:blipFill>
        <p:spPr bwMode="auto">
          <a:xfrm>
            <a:off x="1524000" y="1828800"/>
            <a:ext cx="3417888" cy="4572000"/>
          </a:xfrm>
          <a:prstGeom prst="rect">
            <a:avLst/>
          </a:prstGeom>
          <a:noFill/>
          <a:ln w="9525">
            <a:solidFill>
              <a:schemeClr val="bg1">
                <a:lumMod val="85000"/>
              </a:schemeClr>
            </a:solidFill>
            <a:miter lim="800000"/>
            <a:headEnd/>
            <a:tailEnd/>
          </a:ln>
        </p:spPr>
      </p:pic>
      <p:sp>
        <p:nvSpPr>
          <p:cNvPr id="39952" name="Text Box 13"/>
          <p:cNvSpPr txBox="1">
            <a:spLocks noChangeArrowheads="1"/>
          </p:cNvSpPr>
          <p:nvPr/>
        </p:nvSpPr>
        <p:spPr bwMode="auto">
          <a:xfrm>
            <a:off x="5029200" y="1752600"/>
            <a:ext cx="3352800" cy="2862263"/>
          </a:xfrm>
          <a:prstGeom prst="rect">
            <a:avLst/>
          </a:prstGeom>
          <a:noFill/>
          <a:ln w="9525">
            <a:noFill/>
            <a:miter lim="800000"/>
            <a:headEnd/>
            <a:tailEnd/>
          </a:ln>
        </p:spPr>
        <p:txBody>
          <a:bodyPr>
            <a:spAutoFit/>
          </a:bodyPr>
          <a:lstStyle/>
          <a:p>
            <a:pPr>
              <a:spcBef>
                <a:spcPct val="50000"/>
              </a:spcBef>
            </a:pPr>
            <a:r>
              <a:rPr lang="en-US" u="sng"/>
              <a:t>Bamboo Floor System</a:t>
            </a:r>
          </a:p>
          <a:p>
            <a:endParaRPr lang="en-US"/>
          </a:p>
          <a:p>
            <a:r>
              <a:rPr lang="en-US" u="sng"/>
              <a:t>16</a:t>
            </a:r>
            <a:r>
              <a:rPr lang="en-US"/>
              <a:t> minutes burning time to structural failure</a:t>
            </a:r>
          </a:p>
          <a:p>
            <a:endParaRPr lang="en-US"/>
          </a:p>
          <a:p>
            <a:endParaRPr lang="en-US" u="sng"/>
          </a:p>
          <a:p>
            <a:r>
              <a:rPr lang="en-US" u="sng"/>
              <a:t>2x10 Douglas Fir Floor System</a:t>
            </a:r>
          </a:p>
          <a:p>
            <a:endParaRPr lang="en-US"/>
          </a:p>
          <a:p>
            <a:r>
              <a:rPr lang="en-US" u="sng"/>
              <a:t>13</a:t>
            </a:r>
            <a:r>
              <a:rPr lang="en-US"/>
              <a:t> minutes burning time to structural failure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096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967"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096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0973" name="TextBox 14"/>
          <p:cNvSpPr txBox="1">
            <a:spLocks noChangeArrowheads="1"/>
          </p:cNvSpPr>
          <p:nvPr/>
        </p:nvSpPr>
        <p:spPr bwMode="auto">
          <a:xfrm>
            <a:off x="1447800" y="1155700"/>
            <a:ext cx="7543800" cy="577850"/>
          </a:xfrm>
          <a:prstGeom prst="rect">
            <a:avLst/>
          </a:prstGeom>
          <a:noFill/>
          <a:ln w="9525">
            <a:noFill/>
            <a:miter lim="800000"/>
            <a:headEnd/>
            <a:tailEnd/>
          </a:ln>
        </p:spPr>
        <p:txBody>
          <a:bodyPr>
            <a:spAutoFit/>
          </a:bodyPr>
          <a:lstStyle/>
          <a:p>
            <a:pPr>
              <a:lnSpc>
                <a:spcPct val="150000"/>
              </a:lnSpc>
            </a:pPr>
            <a:r>
              <a:rPr lang="en-US" sz="2400" b="1"/>
              <a:t>Insect Testing Protocol</a:t>
            </a:r>
          </a:p>
        </p:txBody>
      </p:sp>
      <p:sp>
        <p:nvSpPr>
          <p:cNvPr id="40974" name="Text Box 2"/>
          <p:cNvSpPr txBox="1">
            <a:spLocks noChangeArrowheads="1"/>
          </p:cNvSpPr>
          <p:nvPr/>
        </p:nvSpPr>
        <p:spPr bwMode="auto">
          <a:xfrm>
            <a:off x="1447800" y="1905000"/>
            <a:ext cx="7543800" cy="4032250"/>
          </a:xfrm>
          <a:prstGeom prst="rect">
            <a:avLst/>
          </a:prstGeom>
          <a:noFill/>
          <a:ln w="9525">
            <a:noFill/>
            <a:miter lim="800000"/>
            <a:headEnd/>
            <a:tailEnd/>
          </a:ln>
        </p:spPr>
        <p:txBody>
          <a:bodyPr>
            <a:spAutoFit/>
          </a:bodyPr>
          <a:lstStyle/>
          <a:p>
            <a:pPr marL="457200" indent="-457200">
              <a:spcBef>
                <a:spcPct val="50000"/>
              </a:spcBef>
            </a:pPr>
            <a:r>
              <a:rPr lang="en-US" sz="1600"/>
              <a:t>Insects Used:  Formosan Subterranean Termite</a:t>
            </a:r>
            <a:r>
              <a:rPr lang="en-US" sz="1600" i="1"/>
              <a:t> 			        (Coptotermes formosanus)</a:t>
            </a:r>
          </a:p>
          <a:p>
            <a:pPr marL="457200" indent="-457200">
              <a:spcBef>
                <a:spcPct val="50000"/>
              </a:spcBef>
            </a:pPr>
            <a:r>
              <a:rPr lang="en-US" sz="1600"/>
              <a:t>Termites harvested from a large, natural, healthy colony</a:t>
            </a:r>
          </a:p>
          <a:p>
            <a:pPr marL="457200" indent="-457200">
              <a:spcBef>
                <a:spcPct val="50000"/>
              </a:spcBef>
            </a:pPr>
            <a:r>
              <a:rPr lang="en-US" sz="1600"/>
              <a:t>ASTM 3345-74:</a:t>
            </a:r>
            <a:r>
              <a:rPr lang="en-US" sz="1600" i="1"/>
              <a:t> </a:t>
            </a:r>
            <a:r>
              <a:rPr lang="en-US" sz="1600" u="sng"/>
              <a:t>Standard Method of Laboratory Evaluation of Wood and Other Cellulosic Materials for Resistance to Termites.</a:t>
            </a:r>
          </a:p>
          <a:p>
            <a:pPr marL="457200" indent="-457200">
              <a:spcBef>
                <a:spcPct val="50000"/>
              </a:spcBef>
            </a:pPr>
            <a:r>
              <a:rPr lang="en-US" sz="1600"/>
              <a:t>AWPA E1-97: </a:t>
            </a:r>
            <a:r>
              <a:rPr lang="en-US" sz="1600" u="sng"/>
              <a:t>Standard Method for Laboratory Evaluation to Determine Resistance to Subterranean Termites</a:t>
            </a:r>
          </a:p>
          <a:p>
            <a:pPr marL="457200" indent="-457200">
              <a:spcBef>
                <a:spcPct val="50000"/>
              </a:spcBef>
            </a:pPr>
            <a:r>
              <a:rPr lang="en-US" sz="1600"/>
              <a:t>Evaluation Criteria</a:t>
            </a:r>
            <a:endParaRPr lang="en-US" sz="1600" i="1"/>
          </a:p>
          <a:p>
            <a:pPr marL="457200" indent="-457200">
              <a:spcBef>
                <a:spcPct val="50000"/>
              </a:spcBef>
              <a:buFontTx/>
              <a:buAutoNum type="arabicPeriod"/>
            </a:pPr>
            <a:r>
              <a:rPr lang="en-US" sz="1600"/>
              <a:t>Visual rating     </a:t>
            </a:r>
          </a:p>
          <a:p>
            <a:pPr marL="457200" indent="-457200">
              <a:spcBef>
                <a:spcPct val="50000"/>
              </a:spcBef>
              <a:buFontTx/>
              <a:buAutoNum type="arabicPeriod"/>
            </a:pPr>
            <a:r>
              <a:rPr lang="en-US" sz="1600"/>
              <a:t>Mass Loss     </a:t>
            </a:r>
          </a:p>
          <a:p>
            <a:pPr marL="457200" indent="-457200">
              <a:spcBef>
                <a:spcPct val="50000"/>
              </a:spcBef>
              <a:buFontTx/>
              <a:buAutoNum type="arabicPeriod"/>
            </a:pPr>
            <a:r>
              <a:rPr lang="en-US" sz="1600"/>
              <a:t>Mortality</a:t>
            </a:r>
          </a:p>
          <a:p>
            <a:pPr marL="457200" indent="-457200">
              <a:spcBef>
                <a:spcPct val="50000"/>
              </a:spcBef>
              <a:buFontTx/>
              <a:buAutoNum type="arabicPeriod"/>
            </a:pPr>
            <a:r>
              <a:rPr lang="en-US" sz="1600"/>
              <a:t>Chemical Assay (if appropriate)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512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990600" y="228600"/>
            <a:ext cx="6019800" cy="990600"/>
          </a:xfrm>
        </p:spPr>
        <p:txBody>
          <a:bodyPr rtlCol="0">
            <a:normAutofit/>
          </a:bodyPr>
          <a:lstStyle/>
          <a:p>
            <a:pPr eaLnBrk="1" fontAlgn="auto" hangingPunct="1">
              <a:spcAft>
                <a:spcPts val="0"/>
              </a:spcAft>
              <a:defRPr/>
            </a:pPr>
            <a:r>
              <a:rPr lang="en-US" sz="4000" cap="small" dirty="0" smtClean="0">
                <a:latin typeface="Arial" pitchFamily="34" charset="0"/>
                <a:cs typeface="Arial" pitchFamily="34" charset="0"/>
              </a:rPr>
              <a:t>CLIMATE CHANGE</a:t>
            </a:r>
            <a:endParaRPr lang="en-US" sz="4000" cap="small" dirty="0">
              <a:latin typeface="Arial" pitchFamily="34" charset="0"/>
              <a:cs typeface="Arial" pitchFamily="34" charset="0"/>
            </a:endParaRPr>
          </a:p>
        </p:txBody>
      </p:sp>
      <p:pic>
        <p:nvPicPr>
          <p:cNvPr id="512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5129" name="TextBox 21"/>
          <p:cNvSpPr txBox="1">
            <a:spLocks noChangeArrowheads="1"/>
          </p:cNvSpPr>
          <p:nvPr/>
        </p:nvSpPr>
        <p:spPr bwMode="auto">
          <a:xfrm>
            <a:off x="1524000" y="1371600"/>
            <a:ext cx="7142163" cy="1538288"/>
          </a:xfrm>
          <a:prstGeom prst="rect">
            <a:avLst/>
          </a:prstGeom>
          <a:noFill/>
          <a:ln w="9525">
            <a:noFill/>
            <a:miter lim="800000"/>
            <a:headEnd/>
            <a:tailEnd/>
          </a:ln>
        </p:spPr>
        <p:txBody>
          <a:bodyPr>
            <a:spAutoFit/>
          </a:bodyPr>
          <a:lstStyle/>
          <a:p>
            <a:pPr>
              <a:buFont typeface="Courier New" pitchFamily="49" charset="0"/>
              <a:buChar char="o"/>
            </a:pPr>
            <a:r>
              <a:rPr lang="en-US" sz="2800"/>
              <a:t> </a:t>
            </a:r>
            <a:r>
              <a:rPr lang="en-US" sz="2400"/>
              <a:t>How many acres of bamboo would be required to sequester all of the greenhouse gas emissions of humankind throughout the entire world?  </a:t>
            </a:r>
          </a:p>
          <a:p>
            <a:endParaRPr lang="en-US"/>
          </a:p>
        </p:txBody>
      </p:sp>
      <p:pic>
        <p:nvPicPr>
          <p:cNvPr id="513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pic>
        <p:nvPicPr>
          <p:cNvPr id="16" name="Picture 2"/>
          <p:cNvPicPr>
            <a:picLocks noChangeAspect="1" noChangeArrowheads="1"/>
          </p:cNvPicPr>
          <p:nvPr/>
        </p:nvPicPr>
        <p:blipFill>
          <a:blip r:embed="rId7"/>
          <a:srcRect/>
          <a:stretch>
            <a:fillRect/>
          </a:stretch>
        </p:blipFill>
        <p:spPr bwMode="auto">
          <a:xfrm>
            <a:off x="2209800" y="2819400"/>
            <a:ext cx="5029200" cy="3359150"/>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7" name="Straight Connector 16"/>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1988"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91"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1992"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1997" name="TextBox 14"/>
          <p:cNvSpPr txBox="1">
            <a:spLocks noChangeArrowheads="1"/>
          </p:cNvSpPr>
          <p:nvPr/>
        </p:nvSpPr>
        <p:spPr bwMode="auto">
          <a:xfrm>
            <a:off x="1447800" y="1155700"/>
            <a:ext cx="7543800" cy="577850"/>
          </a:xfrm>
          <a:prstGeom prst="rect">
            <a:avLst/>
          </a:prstGeom>
          <a:noFill/>
          <a:ln w="9525">
            <a:noFill/>
            <a:miter lim="800000"/>
            <a:headEnd/>
            <a:tailEnd/>
          </a:ln>
        </p:spPr>
        <p:txBody>
          <a:bodyPr>
            <a:spAutoFit/>
          </a:bodyPr>
          <a:lstStyle/>
          <a:p>
            <a:pPr>
              <a:lnSpc>
                <a:spcPct val="150000"/>
              </a:lnSpc>
            </a:pPr>
            <a:r>
              <a:rPr lang="en-US" sz="2400" b="1"/>
              <a:t>Insect Testing Protocol</a:t>
            </a:r>
          </a:p>
        </p:txBody>
      </p:sp>
      <p:sp>
        <p:nvSpPr>
          <p:cNvPr id="41998" name="Text Box 3"/>
          <p:cNvSpPr txBox="1">
            <a:spLocks noChangeArrowheads="1"/>
          </p:cNvSpPr>
          <p:nvPr/>
        </p:nvSpPr>
        <p:spPr bwMode="auto">
          <a:xfrm>
            <a:off x="1524000" y="1828800"/>
            <a:ext cx="4648200" cy="1370013"/>
          </a:xfrm>
          <a:prstGeom prst="rect">
            <a:avLst/>
          </a:prstGeom>
          <a:noFill/>
          <a:ln w="9525">
            <a:noFill/>
            <a:miter lim="800000"/>
            <a:headEnd/>
            <a:tailEnd/>
          </a:ln>
        </p:spPr>
        <p:txBody>
          <a:bodyPr>
            <a:spAutoFit/>
          </a:bodyPr>
          <a:lstStyle/>
          <a:p>
            <a:pPr>
              <a:spcBef>
                <a:spcPct val="50000"/>
              </a:spcBef>
            </a:pPr>
            <a:r>
              <a:rPr lang="en-US"/>
              <a:t>Termite Harvest  </a:t>
            </a:r>
          </a:p>
          <a:p>
            <a:pPr>
              <a:spcBef>
                <a:spcPct val="50000"/>
              </a:spcBef>
            </a:pPr>
            <a:r>
              <a:rPr lang="en-US"/>
              <a:t>Pine ‘bait’ inside cans, yield 500 to 1500 termites each</a:t>
            </a:r>
          </a:p>
        </p:txBody>
      </p:sp>
      <p:pic>
        <p:nvPicPr>
          <p:cNvPr id="41999" name="Picture 2"/>
          <p:cNvPicPr>
            <a:picLocks noChangeAspect="1" noChangeArrowheads="1"/>
          </p:cNvPicPr>
          <p:nvPr/>
        </p:nvPicPr>
        <p:blipFill>
          <a:blip r:embed="rId7"/>
          <a:srcRect/>
          <a:stretch>
            <a:fillRect/>
          </a:stretch>
        </p:blipFill>
        <p:spPr bwMode="auto">
          <a:xfrm>
            <a:off x="1600200" y="2971800"/>
            <a:ext cx="6248400" cy="3160713"/>
          </a:xfrm>
          <a:prstGeom prst="rect">
            <a:avLst/>
          </a:prstGeom>
          <a:noFill/>
          <a:ln w="9525">
            <a:noFill/>
            <a:miter lim="800000"/>
            <a:headEnd/>
            <a:tailEnd/>
          </a:ln>
        </p:spPr>
      </p:pic>
      <p:sp>
        <p:nvSpPr>
          <p:cNvPr id="42000" name="Rectangle 4"/>
          <p:cNvSpPr>
            <a:spLocks noChangeArrowheads="1"/>
          </p:cNvSpPr>
          <p:nvPr/>
        </p:nvSpPr>
        <p:spPr bwMode="auto">
          <a:xfrm>
            <a:off x="4648200" y="2971800"/>
            <a:ext cx="4343400" cy="1552575"/>
          </a:xfrm>
          <a:prstGeom prst="rect">
            <a:avLst/>
          </a:prstGeom>
          <a:noFill/>
          <a:ln w="9525">
            <a:noFill/>
            <a:miter lim="800000"/>
            <a:headEnd/>
            <a:tailEnd/>
          </a:ln>
        </p:spPr>
        <p:txBody>
          <a:bodyPr>
            <a:spAutoFit/>
          </a:bodyPr>
          <a:lstStyle/>
          <a:p>
            <a:pPr>
              <a:spcBef>
                <a:spcPct val="50000"/>
              </a:spcBef>
            </a:pPr>
            <a:r>
              <a:rPr lang="en-US"/>
              <a:t>Counting  Termites</a:t>
            </a:r>
          </a:p>
          <a:p>
            <a:pPr>
              <a:spcBef>
                <a:spcPct val="50000"/>
              </a:spcBef>
            </a:pPr>
            <a:r>
              <a:rPr lang="en-US"/>
              <a:t>360 Workers &amp; 40 Soldiers </a:t>
            </a:r>
          </a:p>
          <a:p>
            <a:pPr>
              <a:spcBef>
                <a:spcPct val="50000"/>
              </a:spcBef>
            </a:pPr>
            <a:r>
              <a:rPr lang="en-US"/>
              <a:t>‘sucked-up’ one at a time.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01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301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3020" name="TextBox 14"/>
          <p:cNvSpPr txBox="1">
            <a:spLocks noChangeArrowheads="1"/>
          </p:cNvSpPr>
          <p:nvPr/>
        </p:nvSpPr>
        <p:spPr bwMode="auto">
          <a:xfrm>
            <a:off x="1447800" y="1155700"/>
            <a:ext cx="7543800" cy="577850"/>
          </a:xfrm>
          <a:prstGeom prst="rect">
            <a:avLst/>
          </a:prstGeom>
          <a:noFill/>
          <a:ln w="9525">
            <a:noFill/>
            <a:miter lim="800000"/>
            <a:headEnd/>
            <a:tailEnd/>
          </a:ln>
        </p:spPr>
        <p:txBody>
          <a:bodyPr>
            <a:spAutoFit/>
          </a:bodyPr>
          <a:lstStyle/>
          <a:p>
            <a:pPr>
              <a:lnSpc>
                <a:spcPct val="150000"/>
              </a:lnSpc>
            </a:pPr>
            <a:r>
              <a:rPr lang="en-US" sz="2400" b="1"/>
              <a:t>Performance – Cyclone Olaf 1995</a:t>
            </a:r>
          </a:p>
        </p:txBody>
      </p:sp>
      <p:pic>
        <p:nvPicPr>
          <p:cNvPr id="43021" name="Picture 4" descr="CycloneResortAN8"/>
          <p:cNvPicPr>
            <a:picLocks noChangeAspect="1" noChangeArrowheads="1"/>
          </p:cNvPicPr>
          <p:nvPr/>
        </p:nvPicPr>
        <p:blipFill>
          <a:blip r:embed="rId7"/>
          <a:srcRect/>
          <a:stretch>
            <a:fillRect/>
          </a:stretch>
        </p:blipFill>
        <p:spPr bwMode="auto">
          <a:xfrm>
            <a:off x="3124200" y="1905000"/>
            <a:ext cx="5791200" cy="1900238"/>
          </a:xfrm>
          <a:prstGeom prst="rect">
            <a:avLst/>
          </a:prstGeom>
          <a:noFill/>
          <a:ln w="9525">
            <a:noFill/>
            <a:miter lim="800000"/>
            <a:headEnd/>
            <a:tailEnd/>
          </a:ln>
        </p:spPr>
      </p:pic>
      <p:sp>
        <p:nvSpPr>
          <p:cNvPr id="43022" name="TextBox 26"/>
          <p:cNvSpPr txBox="1">
            <a:spLocks noChangeArrowheads="1"/>
          </p:cNvSpPr>
          <p:nvPr/>
        </p:nvSpPr>
        <p:spPr bwMode="auto">
          <a:xfrm>
            <a:off x="1524000" y="2971800"/>
            <a:ext cx="1436688" cy="830263"/>
          </a:xfrm>
          <a:prstGeom prst="rect">
            <a:avLst/>
          </a:prstGeom>
          <a:noFill/>
          <a:ln w="9525">
            <a:noFill/>
            <a:miter lim="800000"/>
            <a:headEnd/>
            <a:tailEnd/>
          </a:ln>
        </p:spPr>
        <p:txBody>
          <a:bodyPr wrap="none">
            <a:spAutoFit/>
          </a:bodyPr>
          <a:lstStyle/>
          <a:p>
            <a:r>
              <a:rPr lang="en-US" sz="2400"/>
              <a:t>Wood </a:t>
            </a:r>
          </a:p>
          <a:p>
            <a:r>
              <a:rPr lang="en-US" sz="2400"/>
              <a:t>Buildings</a:t>
            </a:r>
          </a:p>
        </p:txBody>
      </p:sp>
      <p:pic>
        <p:nvPicPr>
          <p:cNvPr id="43023" name="Picture 5" descr="CycloneRaroA8"/>
          <p:cNvPicPr>
            <a:picLocks noChangeAspect="1" noChangeArrowheads="1"/>
          </p:cNvPicPr>
          <p:nvPr/>
        </p:nvPicPr>
        <p:blipFill>
          <a:blip r:embed="rId8"/>
          <a:srcRect/>
          <a:stretch>
            <a:fillRect/>
          </a:stretch>
        </p:blipFill>
        <p:spPr bwMode="auto">
          <a:xfrm>
            <a:off x="3124200" y="4114800"/>
            <a:ext cx="5791200" cy="2111375"/>
          </a:xfrm>
          <a:prstGeom prst="rect">
            <a:avLst/>
          </a:prstGeom>
          <a:noFill/>
          <a:ln w="9525">
            <a:noFill/>
            <a:miter lim="800000"/>
            <a:headEnd/>
            <a:tailEnd/>
          </a:ln>
        </p:spPr>
      </p:pic>
      <p:sp>
        <p:nvSpPr>
          <p:cNvPr id="43024" name="TextBox 28"/>
          <p:cNvSpPr txBox="1">
            <a:spLocks noChangeArrowheads="1"/>
          </p:cNvSpPr>
          <p:nvPr/>
        </p:nvSpPr>
        <p:spPr bwMode="auto">
          <a:xfrm>
            <a:off x="1447800" y="5486400"/>
            <a:ext cx="1436688" cy="830263"/>
          </a:xfrm>
          <a:prstGeom prst="rect">
            <a:avLst/>
          </a:prstGeom>
          <a:noFill/>
          <a:ln w="9525">
            <a:noFill/>
            <a:miter lim="800000"/>
            <a:headEnd/>
            <a:tailEnd/>
          </a:ln>
        </p:spPr>
        <p:txBody>
          <a:bodyPr wrap="none">
            <a:spAutoFit/>
          </a:bodyPr>
          <a:lstStyle/>
          <a:p>
            <a:r>
              <a:rPr lang="en-US" sz="2400"/>
              <a:t>Bamboo </a:t>
            </a:r>
          </a:p>
          <a:p>
            <a:r>
              <a:rPr lang="en-US" sz="2400"/>
              <a:t>Buildings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403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39"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404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4045" name="TextBox 13"/>
          <p:cNvSpPr txBox="1">
            <a:spLocks noChangeArrowheads="1"/>
          </p:cNvSpPr>
          <p:nvPr/>
        </p:nvSpPr>
        <p:spPr bwMode="auto">
          <a:xfrm>
            <a:off x="1524000" y="2057400"/>
            <a:ext cx="7391400" cy="4800600"/>
          </a:xfrm>
          <a:prstGeom prst="rect">
            <a:avLst/>
          </a:prstGeom>
          <a:noFill/>
          <a:ln w="9525">
            <a:noFill/>
            <a:miter lim="800000"/>
            <a:headEnd/>
            <a:tailEnd/>
          </a:ln>
        </p:spPr>
        <p:txBody>
          <a:bodyPr>
            <a:spAutoFit/>
          </a:bodyPr>
          <a:lstStyle/>
          <a:p>
            <a:pPr>
              <a:buFont typeface="Courier New" pitchFamily="49" charset="0"/>
              <a:buChar char="o"/>
            </a:pPr>
            <a:r>
              <a:rPr lang="en-US" dirty="0"/>
              <a:t> It must be harvested every 4-7 years, depending on species and uses, and should be harvested selectively. This means the carbon variation that would result from species that are usually clear cut is not </a:t>
            </a:r>
            <a:r>
              <a:rPr lang="en-US" dirty="0" smtClean="0"/>
              <a:t> </a:t>
            </a:r>
            <a:r>
              <a:rPr lang="en-US" dirty="0"/>
              <a:t>a problem. The carbon pool should remain the same every five years at monitoring and verification – which simplifies the project methodology. </a:t>
            </a:r>
          </a:p>
          <a:p>
            <a:pPr>
              <a:buFont typeface="Courier New" pitchFamily="49" charset="0"/>
              <a:buChar char="o"/>
            </a:pPr>
            <a:endParaRPr lang="en-US" dirty="0"/>
          </a:p>
          <a:p>
            <a:pPr>
              <a:buFont typeface="Courier New" pitchFamily="49" charset="0"/>
              <a:buChar char="o"/>
            </a:pPr>
            <a:r>
              <a:rPr lang="en-US" dirty="0"/>
              <a:t> Selective harvesting actually increases the yield. In India it was shown that management of one species increased the annual yield by 20 times. (INBAR 2004) </a:t>
            </a:r>
          </a:p>
          <a:p>
            <a:pPr>
              <a:buFont typeface="Courier New" pitchFamily="49" charset="0"/>
              <a:buChar char="o"/>
            </a:pPr>
            <a:endParaRPr lang="en-US" dirty="0"/>
          </a:p>
          <a:p>
            <a:pPr>
              <a:buFont typeface="Courier New" pitchFamily="49" charset="0"/>
              <a:buChar char="o"/>
            </a:pPr>
            <a:r>
              <a:rPr lang="en-US" dirty="0"/>
              <a:t> Bamboo establishes rapidly after planting, with a mature stand usually reached within 4-6 years. Thus small and large investments pay-off quickly and provide communities with a source of raw materials for a variety of uses. </a:t>
            </a:r>
          </a:p>
          <a:p>
            <a:endParaRPr lang="en-US" dirty="0"/>
          </a:p>
          <a:p>
            <a:endParaRPr lang="en-US" dirty="0"/>
          </a:p>
        </p:txBody>
      </p:sp>
      <p:sp>
        <p:nvSpPr>
          <p:cNvPr id="44046" name="TextBox 17"/>
          <p:cNvSpPr txBox="1">
            <a:spLocks noChangeArrowheads="1"/>
          </p:cNvSpPr>
          <p:nvPr/>
        </p:nvSpPr>
        <p:spPr bwMode="auto">
          <a:xfrm>
            <a:off x="1447800" y="1295400"/>
            <a:ext cx="7315200" cy="646113"/>
          </a:xfrm>
          <a:prstGeom prst="rect">
            <a:avLst/>
          </a:prstGeom>
          <a:noFill/>
          <a:ln w="9525">
            <a:noFill/>
            <a:miter lim="800000"/>
            <a:headEnd/>
            <a:tailEnd/>
          </a:ln>
        </p:spPr>
        <p:txBody>
          <a:bodyPr>
            <a:spAutoFit/>
          </a:bodyPr>
          <a:lstStyle/>
          <a:p>
            <a:r>
              <a:rPr lang="en-US" b="1"/>
              <a:t>Beyond Carbon:</a:t>
            </a:r>
          </a:p>
          <a:p>
            <a:r>
              <a:rPr lang="en-US" b="1"/>
              <a:t>Other Reasons Bamboo is Suited to the CDM</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5060"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63"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506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5069" name="TextBox 14"/>
          <p:cNvSpPr txBox="1">
            <a:spLocks noChangeArrowheads="1"/>
          </p:cNvSpPr>
          <p:nvPr/>
        </p:nvSpPr>
        <p:spPr bwMode="auto">
          <a:xfrm>
            <a:off x="1447800" y="1295400"/>
            <a:ext cx="7315200" cy="646113"/>
          </a:xfrm>
          <a:prstGeom prst="rect">
            <a:avLst/>
          </a:prstGeom>
          <a:noFill/>
          <a:ln w="9525">
            <a:noFill/>
            <a:miter lim="800000"/>
            <a:headEnd/>
            <a:tailEnd/>
          </a:ln>
        </p:spPr>
        <p:txBody>
          <a:bodyPr>
            <a:spAutoFit/>
          </a:bodyPr>
          <a:lstStyle/>
          <a:p>
            <a:r>
              <a:rPr lang="en-US" b="1"/>
              <a:t>Beyond Carbon:</a:t>
            </a:r>
          </a:p>
          <a:p>
            <a:r>
              <a:rPr lang="en-US" b="1"/>
              <a:t>Other Reasons Bamboo is Suited to the CDM (cont’d)</a:t>
            </a:r>
          </a:p>
        </p:txBody>
      </p:sp>
      <p:sp>
        <p:nvSpPr>
          <p:cNvPr id="45070" name="TextBox 13"/>
          <p:cNvSpPr txBox="1">
            <a:spLocks noChangeArrowheads="1"/>
          </p:cNvSpPr>
          <p:nvPr/>
        </p:nvSpPr>
        <p:spPr bwMode="auto">
          <a:xfrm>
            <a:off x="1600200" y="2057400"/>
            <a:ext cx="7391400" cy="3694113"/>
          </a:xfrm>
          <a:prstGeom prst="rect">
            <a:avLst/>
          </a:prstGeom>
          <a:noFill/>
          <a:ln w="9525">
            <a:noFill/>
            <a:miter lim="800000"/>
            <a:headEnd/>
            <a:tailEnd/>
          </a:ln>
        </p:spPr>
        <p:txBody>
          <a:bodyPr>
            <a:spAutoFit/>
          </a:bodyPr>
          <a:lstStyle/>
          <a:p>
            <a:pPr>
              <a:buFont typeface="Courier New" pitchFamily="49" charset="0"/>
              <a:buChar char="o"/>
            </a:pPr>
            <a:r>
              <a:rPr lang="en-US"/>
              <a:t>  Investments to start a bamboo plantation are likely to be lower than that for trees species </a:t>
            </a:r>
          </a:p>
          <a:p>
            <a:pPr>
              <a:buFont typeface="Courier New" pitchFamily="49" charset="0"/>
              <a:buChar char="o"/>
            </a:pPr>
            <a:endParaRPr lang="en-US"/>
          </a:p>
          <a:p>
            <a:pPr>
              <a:buFont typeface="Courier New" pitchFamily="49" charset="0"/>
              <a:buChar char="o"/>
            </a:pPr>
            <a:r>
              <a:rPr lang="en-US"/>
              <a:t> Bamboos can be grown on marginal, peripheral and non-cropped land or be intercropped or rotated with other species and crops. </a:t>
            </a:r>
          </a:p>
          <a:p>
            <a:endParaRPr lang="en-US"/>
          </a:p>
          <a:p>
            <a:pPr>
              <a:buFont typeface="Courier New" pitchFamily="49" charset="0"/>
              <a:buChar char="o"/>
            </a:pPr>
            <a:r>
              <a:rPr lang="en-US"/>
              <a:t> Bamboo is an excellent and traditional livelihood development tool, which can be used for raw, semi-processed, or finished materials and sold on local, regional or international markets. Most wood species do not offer the same range of product possibilities and processing may require larger and more sophisticated facilities (INBAR 2004). </a:t>
            </a:r>
          </a:p>
          <a:p>
            <a:endParaRPr lang="en-US"/>
          </a:p>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608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608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6093" name="TextBox 14"/>
          <p:cNvSpPr txBox="1">
            <a:spLocks noChangeArrowheads="1"/>
          </p:cNvSpPr>
          <p:nvPr/>
        </p:nvSpPr>
        <p:spPr bwMode="auto">
          <a:xfrm>
            <a:off x="1447800" y="1155700"/>
            <a:ext cx="7315200" cy="577850"/>
          </a:xfrm>
          <a:prstGeom prst="rect">
            <a:avLst/>
          </a:prstGeom>
          <a:noFill/>
          <a:ln w="9525">
            <a:noFill/>
            <a:miter lim="800000"/>
            <a:headEnd/>
            <a:tailEnd/>
          </a:ln>
        </p:spPr>
        <p:txBody>
          <a:bodyPr>
            <a:spAutoFit/>
          </a:bodyPr>
          <a:lstStyle/>
          <a:p>
            <a:pPr>
              <a:lnSpc>
                <a:spcPct val="150000"/>
              </a:lnSpc>
            </a:pPr>
            <a:r>
              <a:rPr lang="en-US" sz="2400" b="1"/>
              <a:t>Bamboo Is the Future</a:t>
            </a:r>
          </a:p>
        </p:txBody>
      </p:sp>
      <p:sp>
        <p:nvSpPr>
          <p:cNvPr id="14" name="TextBox 18"/>
          <p:cNvSpPr txBox="1">
            <a:spLocks noChangeArrowheads="1"/>
          </p:cNvSpPr>
          <p:nvPr/>
        </p:nvSpPr>
        <p:spPr bwMode="auto">
          <a:xfrm>
            <a:off x="1524000" y="1905000"/>
            <a:ext cx="7010400" cy="3693319"/>
          </a:xfrm>
          <a:prstGeom prst="rect">
            <a:avLst/>
          </a:prstGeom>
          <a:noFill/>
          <a:ln w="9525" cap="rnd">
            <a:solidFill>
              <a:schemeClr val="tx1"/>
            </a:solidFill>
            <a:miter lim="800000"/>
            <a:headEnd/>
            <a:tailEnd/>
          </a:ln>
          <a:effectLst>
            <a:softEdge rad="12700"/>
          </a:effectLst>
        </p:spPr>
        <p:txBody>
          <a:bodyPr>
            <a:spAutoFit/>
          </a:bodyPr>
          <a:lstStyle/>
          <a:p>
            <a:pPr>
              <a:defRPr/>
            </a:pPr>
            <a:r>
              <a:rPr lang="en-US" b="1" dirty="0"/>
              <a:t>Number 1</a:t>
            </a:r>
          </a:p>
          <a:p>
            <a:pPr>
              <a:defRPr/>
            </a:pPr>
            <a:endParaRPr lang="en-US" dirty="0"/>
          </a:p>
          <a:p>
            <a:pPr>
              <a:buFont typeface="Courier New" pitchFamily="49" charset="0"/>
              <a:buChar char="o"/>
              <a:defRPr/>
            </a:pPr>
            <a:r>
              <a:rPr lang="en-US" dirty="0"/>
              <a:t> Bamboo is the #1 green alternative for building with timber.</a:t>
            </a:r>
          </a:p>
          <a:p>
            <a:pPr>
              <a:buFont typeface="Courier New" pitchFamily="49" charset="0"/>
              <a:buChar char="o"/>
              <a:defRPr/>
            </a:pPr>
            <a:endParaRPr lang="en-US" dirty="0"/>
          </a:p>
          <a:p>
            <a:pPr>
              <a:buFont typeface="Courier New" pitchFamily="49" charset="0"/>
              <a:buChar char="o"/>
              <a:defRPr/>
            </a:pPr>
            <a:r>
              <a:rPr lang="en-US" dirty="0"/>
              <a:t> Bamboo is the #1 fastest growing woody plant on earth – up to 24 inches a day.</a:t>
            </a:r>
          </a:p>
          <a:p>
            <a:pPr>
              <a:defRPr/>
            </a:pPr>
            <a:endParaRPr lang="en-US" dirty="0"/>
          </a:p>
          <a:p>
            <a:pPr>
              <a:buFont typeface="Courier New" pitchFamily="49" charset="0"/>
              <a:buChar char="o"/>
              <a:defRPr/>
            </a:pPr>
            <a:r>
              <a:rPr lang="en-US" dirty="0"/>
              <a:t> Bamboo Living Homes are the first and only bamboo dwellings in the world that have achieved ICC-ES certification—the International Code Council.</a:t>
            </a:r>
          </a:p>
          <a:p>
            <a:pPr>
              <a:defRPr/>
            </a:pPr>
            <a:endParaRPr lang="en-US" dirty="0"/>
          </a:p>
          <a:p>
            <a:pPr>
              <a:buFont typeface="Courier New" pitchFamily="49" charset="0"/>
              <a:buChar char="o"/>
              <a:defRPr/>
            </a:pPr>
            <a:r>
              <a:rPr lang="en-US" dirty="0"/>
              <a:t> Bamboo Living helped build the first American school building made of sustainable bamboo in </a:t>
            </a:r>
            <a:r>
              <a:rPr lang="en-US" dirty="0" err="1"/>
              <a:t>Hana</a:t>
            </a:r>
            <a:r>
              <a:rPr lang="en-US" dirty="0"/>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7108"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7111"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7112"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7117" name="TextBox 14"/>
          <p:cNvSpPr txBox="1">
            <a:spLocks noChangeArrowheads="1"/>
          </p:cNvSpPr>
          <p:nvPr/>
        </p:nvSpPr>
        <p:spPr bwMode="auto">
          <a:xfrm>
            <a:off x="1447800" y="1155700"/>
            <a:ext cx="7315200" cy="577850"/>
          </a:xfrm>
          <a:prstGeom prst="rect">
            <a:avLst/>
          </a:prstGeom>
          <a:noFill/>
          <a:ln w="9525">
            <a:noFill/>
            <a:miter lim="800000"/>
            <a:headEnd/>
            <a:tailEnd/>
          </a:ln>
        </p:spPr>
        <p:txBody>
          <a:bodyPr>
            <a:spAutoFit/>
          </a:bodyPr>
          <a:lstStyle/>
          <a:p>
            <a:pPr>
              <a:lnSpc>
                <a:spcPct val="150000"/>
              </a:lnSpc>
            </a:pPr>
            <a:r>
              <a:rPr lang="en-US" sz="2400" b="1"/>
              <a:t>Bamboo Is the Future</a:t>
            </a:r>
          </a:p>
        </p:txBody>
      </p:sp>
      <p:sp>
        <p:nvSpPr>
          <p:cNvPr id="18" name="TextBox 18"/>
          <p:cNvSpPr txBox="1">
            <a:spLocks noChangeArrowheads="1"/>
          </p:cNvSpPr>
          <p:nvPr/>
        </p:nvSpPr>
        <p:spPr bwMode="auto">
          <a:xfrm>
            <a:off x="1447800" y="1905000"/>
            <a:ext cx="7239000" cy="3847207"/>
          </a:xfrm>
          <a:prstGeom prst="rect">
            <a:avLst/>
          </a:prstGeom>
          <a:noFill/>
          <a:ln w="9525" cap="rnd">
            <a:solidFill>
              <a:schemeClr val="tx1"/>
            </a:solidFill>
            <a:miter lim="800000"/>
            <a:headEnd/>
            <a:tailEnd/>
          </a:ln>
          <a:effectLst>
            <a:softEdge rad="12700"/>
          </a:effectLst>
        </p:spPr>
        <p:txBody>
          <a:bodyPr>
            <a:spAutoFit/>
          </a:bodyPr>
          <a:lstStyle/>
          <a:p>
            <a:pPr>
              <a:defRPr/>
            </a:pPr>
            <a:r>
              <a:rPr lang="en-US" sz="2400" dirty="0"/>
              <a:t>Sustainable green construction is the fastest growing segment of the industry.   According to the FMI 2008 US Construction Overview:</a:t>
            </a:r>
          </a:p>
          <a:p>
            <a:pPr>
              <a:defRPr/>
            </a:pPr>
            <a:endParaRPr lang="en-US" sz="2400" dirty="0"/>
          </a:p>
          <a:p>
            <a:pPr>
              <a:defRPr/>
            </a:pPr>
            <a:r>
              <a:rPr lang="en-US" dirty="0"/>
              <a:t>“Green, nonresidential construction put in place was $13.4 billion in 2006. By 2008, FMI predicts </a:t>
            </a:r>
            <a:r>
              <a:rPr lang="en-US" sz="2000" b="1" dirty="0"/>
              <a:t>$21.2 billion</a:t>
            </a:r>
            <a:r>
              <a:rPr lang="en-US" b="1" dirty="0"/>
              <a:t> </a:t>
            </a:r>
            <a:r>
              <a:rPr lang="en-US" dirty="0"/>
              <a:t>of all new nonresidential construction will employ the use of green-building principles — a </a:t>
            </a:r>
            <a:r>
              <a:rPr lang="en-US" sz="2000" b="1" dirty="0"/>
              <a:t>58% increase</a:t>
            </a:r>
            <a:r>
              <a:rPr lang="en-US" dirty="0"/>
              <a:t>. This sizable growth in green construction has created a shift in perception among owners and the architectural and engineering communities over the last few years — the industry is increasingly recognizing green-building capabilities as a necessary part of a firm’s best practices.”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8132"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8135"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8136"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8141" name="TextBox 14"/>
          <p:cNvSpPr txBox="1">
            <a:spLocks noChangeArrowheads="1"/>
          </p:cNvSpPr>
          <p:nvPr/>
        </p:nvSpPr>
        <p:spPr bwMode="auto">
          <a:xfrm>
            <a:off x="1447800" y="1155700"/>
            <a:ext cx="7315200" cy="830263"/>
          </a:xfrm>
          <a:prstGeom prst="rect">
            <a:avLst/>
          </a:prstGeom>
          <a:noFill/>
          <a:ln w="9525">
            <a:noFill/>
            <a:miter lim="800000"/>
            <a:headEnd/>
            <a:tailEnd/>
          </a:ln>
        </p:spPr>
        <p:txBody>
          <a:bodyPr>
            <a:spAutoFit/>
          </a:bodyPr>
          <a:lstStyle/>
          <a:p>
            <a:r>
              <a:rPr lang="en-US" sz="2400" b="1"/>
              <a:t>Bamboo hybrid construction with local eco-sensitive materials worldwide</a:t>
            </a:r>
          </a:p>
        </p:txBody>
      </p:sp>
      <p:pic>
        <p:nvPicPr>
          <p:cNvPr id="48142" name="Picture 14" descr="Hybrid.jpg"/>
          <p:cNvPicPr>
            <a:picLocks noChangeAspect="1"/>
          </p:cNvPicPr>
          <p:nvPr/>
        </p:nvPicPr>
        <p:blipFill>
          <a:blip r:embed="rId7"/>
          <a:srcRect/>
          <a:stretch>
            <a:fillRect/>
          </a:stretch>
        </p:blipFill>
        <p:spPr bwMode="auto">
          <a:xfrm>
            <a:off x="1524000" y="2057400"/>
            <a:ext cx="6172200" cy="4122738"/>
          </a:xfrm>
          <a:prstGeom prst="rect">
            <a:avLst/>
          </a:prstGeom>
          <a:noFill/>
          <a:ln w="9525">
            <a:noFill/>
            <a:miter lim="800000"/>
            <a:headEnd/>
            <a:tailEnd/>
          </a:ln>
        </p:spPr>
      </p:pic>
      <p:sp>
        <p:nvSpPr>
          <p:cNvPr id="48143" name="TextBox 17"/>
          <p:cNvSpPr txBox="1">
            <a:spLocks noChangeArrowheads="1"/>
          </p:cNvSpPr>
          <p:nvPr/>
        </p:nvSpPr>
        <p:spPr bwMode="auto">
          <a:xfrm>
            <a:off x="1600200" y="6248400"/>
            <a:ext cx="2967038" cy="369888"/>
          </a:xfrm>
          <a:prstGeom prst="rect">
            <a:avLst/>
          </a:prstGeom>
          <a:noFill/>
          <a:ln w="9525">
            <a:noFill/>
            <a:miter lim="800000"/>
            <a:headEnd/>
            <a:tailEnd/>
          </a:ln>
        </p:spPr>
        <p:txBody>
          <a:bodyPr wrap="none">
            <a:spAutoFit/>
          </a:bodyPr>
          <a:lstStyle/>
          <a:p>
            <a:r>
              <a:rPr lang="en-US"/>
              <a:t>Straw bale/Bamboo hybrid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4915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159"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4916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49165" name="TextBox 14"/>
          <p:cNvSpPr txBox="1">
            <a:spLocks noChangeArrowheads="1"/>
          </p:cNvSpPr>
          <p:nvPr/>
        </p:nvSpPr>
        <p:spPr bwMode="auto">
          <a:xfrm>
            <a:off x="1447800" y="1155700"/>
            <a:ext cx="7315200" cy="830263"/>
          </a:xfrm>
          <a:prstGeom prst="rect">
            <a:avLst/>
          </a:prstGeom>
          <a:noFill/>
          <a:ln w="9525">
            <a:noFill/>
            <a:miter lim="800000"/>
            <a:headEnd/>
            <a:tailEnd/>
          </a:ln>
        </p:spPr>
        <p:txBody>
          <a:bodyPr>
            <a:spAutoFit/>
          </a:bodyPr>
          <a:lstStyle/>
          <a:p>
            <a:r>
              <a:rPr lang="en-US" sz="2400" b="1"/>
              <a:t>Bamboo hybrid construction with local eco-sensitive materials worldwide</a:t>
            </a:r>
          </a:p>
        </p:txBody>
      </p:sp>
      <p:sp>
        <p:nvSpPr>
          <p:cNvPr id="49166" name="TextBox 17"/>
          <p:cNvSpPr txBox="1">
            <a:spLocks noChangeArrowheads="1"/>
          </p:cNvSpPr>
          <p:nvPr/>
        </p:nvSpPr>
        <p:spPr bwMode="auto">
          <a:xfrm>
            <a:off x="1600200" y="6248400"/>
            <a:ext cx="3390900" cy="369888"/>
          </a:xfrm>
          <a:prstGeom prst="rect">
            <a:avLst/>
          </a:prstGeom>
          <a:noFill/>
          <a:ln w="9525">
            <a:noFill/>
            <a:miter lim="800000"/>
            <a:headEnd/>
            <a:tailEnd/>
          </a:ln>
        </p:spPr>
        <p:txBody>
          <a:bodyPr wrap="none">
            <a:spAutoFit/>
          </a:bodyPr>
          <a:lstStyle/>
          <a:p>
            <a:r>
              <a:rPr lang="en-US"/>
              <a:t>Rammed earth/Bamboo hybrid </a:t>
            </a:r>
          </a:p>
        </p:txBody>
      </p:sp>
      <p:pic>
        <p:nvPicPr>
          <p:cNvPr id="49167" name="Picture 17" descr="Shop1.bmp"/>
          <p:cNvPicPr>
            <a:picLocks noChangeAspect="1"/>
          </p:cNvPicPr>
          <p:nvPr/>
        </p:nvPicPr>
        <p:blipFill>
          <a:blip r:embed="rId7"/>
          <a:srcRect/>
          <a:stretch>
            <a:fillRect/>
          </a:stretch>
        </p:blipFill>
        <p:spPr bwMode="auto">
          <a:xfrm>
            <a:off x="1524000" y="1981200"/>
            <a:ext cx="5638800"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50180"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0183"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018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Title 13"/>
          <p:cNvSpPr>
            <a:spLocks noGrp="1"/>
          </p:cNvSpPr>
          <p:nvPr>
            <p:ph type="ctrTitle"/>
          </p:nvPr>
        </p:nvSpPr>
        <p:spPr>
          <a:xfrm>
            <a:off x="1600200" y="228600"/>
            <a:ext cx="7391400" cy="990600"/>
          </a:xfrm>
        </p:spPr>
        <p:txBody>
          <a:bodyPr rtlCol="0">
            <a:normAutofit/>
          </a:bodyPr>
          <a:lstStyle/>
          <a:p>
            <a:pPr algn="l" eaLnBrk="1" fontAlgn="auto" hangingPunct="1">
              <a:spcAft>
                <a:spcPts val="0"/>
              </a:spcAft>
              <a:defRPr/>
            </a:pPr>
            <a:r>
              <a:rPr lang="en-US" sz="3200" cap="small" dirty="0" smtClean="0">
                <a:latin typeface="Arial" pitchFamily="34" charset="0"/>
                <a:cs typeface="Arial" pitchFamily="34" charset="0"/>
              </a:rPr>
              <a:t>WHY BAMBOO?</a:t>
            </a:r>
            <a:endParaRPr lang="en-US" sz="3200" cap="small" dirty="0">
              <a:latin typeface="Arial" pitchFamily="34" charset="0"/>
              <a:cs typeface="Arial" pitchFamily="34" charset="0"/>
            </a:endParaRPr>
          </a:p>
        </p:txBody>
      </p:sp>
      <p:sp>
        <p:nvSpPr>
          <p:cNvPr id="50189" name="TextBox 14"/>
          <p:cNvSpPr txBox="1">
            <a:spLocks noChangeArrowheads="1"/>
          </p:cNvSpPr>
          <p:nvPr/>
        </p:nvSpPr>
        <p:spPr bwMode="auto">
          <a:xfrm>
            <a:off x="1447800" y="1155700"/>
            <a:ext cx="7315200" cy="830263"/>
          </a:xfrm>
          <a:prstGeom prst="rect">
            <a:avLst/>
          </a:prstGeom>
          <a:noFill/>
          <a:ln w="9525">
            <a:noFill/>
            <a:miter lim="800000"/>
            <a:headEnd/>
            <a:tailEnd/>
          </a:ln>
        </p:spPr>
        <p:txBody>
          <a:bodyPr>
            <a:spAutoFit/>
          </a:bodyPr>
          <a:lstStyle/>
          <a:p>
            <a:r>
              <a:rPr lang="en-US" sz="2400" b="1"/>
              <a:t>Bamboo hybrid construction with local eco-sensitive materials worldwide</a:t>
            </a:r>
          </a:p>
        </p:txBody>
      </p:sp>
      <p:sp>
        <p:nvSpPr>
          <p:cNvPr id="50190" name="TextBox 17"/>
          <p:cNvSpPr txBox="1">
            <a:spLocks noChangeArrowheads="1"/>
          </p:cNvSpPr>
          <p:nvPr/>
        </p:nvSpPr>
        <p:spPr bwMode="auto">
          <a:xfrm>
            <a:off x="1600200" y="6248400"/>
            <a:ext cx="3390900" cy="369888"/>
          </a:xfrm>
          <a:prstGeom prst="rect">
            <a:avLst/>
          </a:prstGeom>
          <a:noFill/>
          <a:ln w="9525">
            <a:noFill/>
            <a:miter lim="800000"/>
            <a:headEnd/>
            <a:tailEnd/>
          </a:ln>
        </p:spPr>
        <p:txBody>
          <a:bodyPr wrap="none">
            <a:spAutoFit/>
          </a:bodyPr>
          <a:lstStyle/>
          <a:p>
            <a:r>
              <a:rPr lang="en-US"/>
              <a:t>Rammed earth/Bamboo hybrid </a:t>
            </a:r>
          </a:p>
        </p:txBody>
      </p:sp>
      <p:pic>
        <p:nvPicPr>
          <p:cNvPr id="50191" name="Picture 17" descr="shop5.bmp"/>
          <p:cNvPicPr>
            <a:picLocks noChangeAspect="1"/>
          </p:cNvPicPr>
          <p:nvPr/>
        </p:nvPicPr>
        <p:blipFill>
          <a:blip r:embed="rId7"/>
          <a:srcRect/>
          <a:stretch>
            <a:fillRect/>
          </a:stretch>
        </p:blipFill>
        <p:spPr bwMode="auto">
          <a:xfrm>
            <a:off x="1524000" y="2057400"/>
            <a:ext cx="6086475"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20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120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1211" name="TextBox 14"/>
          <p:cNvSpPr txBox="1">
            <a:spLocks noChangeArrowheads="1"/>
          </p:cNvSpPr>
          <p:nvPr/>
        </p:nvSpPr>
        <p:spPr bwMode="auto">
          <a:xfrm>
            <a:off x="1447800" y="1155700"/>
            <a:ext cx="7315200" cy="1754188"/>
          </a:xfrm>
          <a:prstGeom prst="rect">
            <a:avLst/>
          </a:prstGeom>
          <a:noFill/>
          <a:ln w="9525">
            <a:noFill/>
            <a:miter lim="800000"/>
            <a:headEnd/>
            <a:tailEnd/>
          </a:ln>
        </p:spPr>
        <p:txBody>
          <a:bodyPr>
            <a:spAutoFit/>
          </a:bodyPr>
          <a:lstStyle/>
          <a:p>
            <a:pPr algn="ctr">
              <a:lnSpc>
                <a:spcPct val="150000"/>
              </a:lnSpc>
            </a:pPr>
            <a:endParaRPr lang="en-US" sz="2400" b="1"/>
          </a:p>
          <a:p>
            <a:pPr algn="ctr">
              <a:lnSpc>
                <a:spcPct val="150000"/>
              </a:lnSpc>
            </a:pPr>
            <a:r>
              <a:rPr lang="en-US" sz="2400" b="1"/>
              <a:t>Our Bamboo Living Solution</a:t>
            </a:r>
          </a:p>
          <a:p>
            <a:pPr algn="ctr">
              <a:lnSpc>
                <a:spcPct val="150000"/>
              </a:lnSpc>
            </a:pPr>
            <a:r>
              <a:rPr lang="en-US" sz="2400" b="1"/>
              <a:t>From Plantation to Home</a:t>
            </a:r>
          </a:p>
        </p:txBody>
      </p:sp>
      <p:pic>
        <p:nvPicPr>
          <p:cNvPr id="51212" name="Picture 17" descr="BambooLiving_Logo_Green.png"/>
          <p:cNvPicPr>
            <a:picLocks noChangeAspect="1"/>
          </p:cNvPicPr>
          <p:nvPr/>
        </p:nvPicPr>
        <p:blipFill>
          <a:blip r:embed="rId7"/>
          <a:srcRect/>
          <a:stretch>
            <a:fillRect/>
          </a:stretch>
        </p:blipFill>
        <p:spPr bwMode="auto">
          <a:xfrm>
            <a:off x="3352800" y="2819400"/>
            <a:ext cx="3246438" cy="286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6148"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990600" y="228600"/>
            <a:ext cx="6019800" cy="990600"/>
          </a:xfrm>
        </p:spPr>
        <p:txBody>
          <a:bodyPr rtlCol="0">
            <a:normAutofit/>
          </a:bodyPr>
          <a:lstStyle/>
          <a:p>
            <a:pPr eaLnBrk="1" fontAlgn="auto" hangingPunct="1">
              <a:spcAft>
                <a:spcPts val="0"/>
              </a:spcAft>
              <a:defRPr/>
            </a:pPr>
            <a:r>
              <a:rPr lang="en-US" sz="4000" cap="small" dirty="0" smtClean="0">
                <a:latin typeface="Arial" pitchFamily="34" charset="0"/>
                <a:cs typeface="Arial" pitchFamily="34" charset="0"/>
              </a:rPr>
              <a:t>CLIMATE CHANGE</a:t>
            </a:r>
            <a:endParaRPr lang="en-US" sz="4000" cap="small" dirty="0">
              <a:latin typeface="Arial" pitchFamily="34" charset="0"/>
              <a:cs typeface="Arial" pitchFamily="34" charset="0"/>
            </a:endParaRPr>
          </a:p>
        </p:txBody>
      </p:sp>
      <p:pic>
        <p:nvPicPr>
          <p:cNvPr id="615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6153" name="TextBox 21"/>
          <p:cNvSpPr txBox="1">
            <a:spLocks noChangeArrowheads="1"/>
          </p:cNvSpPr>
          <p:nvPr/>
        </p:nvSpPr>
        <p:spPr bwMode="auto">
          <a:xfrm>
            <a:off x="1524000" y="1371600"/>
            <a:ext cx="7142163" cy="5170488"/>
          </a:xfrm>
          <a:prstGeom prst="rect">
            <a:avLst/>
          </a:prstGeom>
          <a:noFill/>
          <a:ln w="9525">
            <a:noFill/>
            <a:miter lim="800000"/>
            <a:headEnd/>
            <a:tailEnd/>
          </a:ln>
        </p:spPr>
        <p:txBody>
          <a:bodyPr>
            <a:spAutoFit/>
          </a:bodyPr>
          <a:lstStyle/>
          <a:p>
            <a:pPr>
              <a:lnSpc>
                <a:spcPct val="150000"/>
              </a:lnSpc>
              <a:buFont typeface="Courier New" pitchFamily="49" charset="0"/>
              <a:buChar char="o"/>
            </a:pPr>
            <a:r>
              <a:rPr lang="en-US" sz="2400" dirty="0"/>
              <a:t> Based on one </a:t>
            </a:r>
            <a:r>
              <a:rPr lang="en-US" sz="2400" dirty="0" smtClean="0"/>
              <a:t>researcher’s </a:t>
            </a:r>
            <a:r>
              <a:rPr lang="en-US" sz="2400" dirty="0"/>
              <a:t>analysis 425 million hectares if half </a:t>
            </a:r>
            <a:r>
              <a:rPr lang="en-US" sz="2400" dirty="0" err="1"/>
              <a:t>monopodial</a:t>
            </a:r>
            <a:r>
              <a:rPr lang="en-US" sz="2400" dirty="0"/>
              <a:t> and half </a:t>
            </a:r>
            <a:r>
              <a:rPr lang="en-US" sz="2400" dirty="0" err="1"/>
              <a:t>sympodial</a:t>
            </a:r>
            <a:r>
              <a:rPr lang="en-US" sz="2400" dirty="0"/>
              <a:t>.</a:t>
            </a:r>
          </a:p>
          <a:p>
            <a:pPr>
              <a:lnSpc>
                <a:spcPct val="150000"/>
              </a:lnSpc>
              <a:buFont typeface="Courier New" pitchFamily="49" charset="0"/>
              <a:buChar char="o"/>
            </a:pPr>
            <a:r>
              <a:rPr lang="en-US" sz="2400" dirty="0"/>
              <a:t> Roughly the combined land area of India and Pakistan</a:t>
            </a:r>
          </a:p>
          <a:p>
            <a:pPr>
              <a:lnSpc>
                <a:spcPct val="150000"/>
              </a:lnSpc>
            </a:pPr>
            <a:endParaRPr lang="en-US" sz="2400" dirty="0"/>
          </a:p>
          <a:p>
            <a:pPr>
              <a:lnSpc>
                <a:spcPct val="150000"/>
              </a:lnSpc>
              <a:buFont typeface="Courier New" pitchFamily="49" charset="0"/>
              <a:buChar char="o"/>
            </a:pPr>
            <a:r>
              <a:rPr lang="en-US" sz="2400" dirty="0"/>
              <a:t> That is a lot of land area </a:t>
            </a:r>
          </a:p>
          <a:p>
            <a:pPr>
              <a:lnSpc>
                <a:spcPct val="150000"/>
              </a:lnSpc>
            </a:pPr>
            <a:r>
              <a:rPr lang="en-US" sz="2400" dirty="0"/>
              <a:t>and a lot of research is </a:t>
            </a:r>
          </a:p>
          <a:p>
            <a:pPr>
              <a:lnSpc>
                <a:spcPct val="150000"/>
              </a:lnSpc>
            </a:pPr>
            <a:r>
              <a:rPr lang="en-US" sz="2400" dirty="0"/>
              <a:t>needed but . . .</a:t>
            </a:r>
          </a:p>
          <a:p>
            <a:pPr>
              <a:buFont typeface="Courier New" pitchFamily="49" charset="0"/>
              <a:buChar char="o"/>
            </a:pPr>
            <a:endParaRPr lang="en-US" sz="2400" dirty="0"/>
          </a:p>
          <a:p>
            <a:endParaRPr lang="en-US" dirty="0"/>
          </a:p>
        </p:txBody>
      </p:sp>
      <p:pic>
        <p:nvPicPr>
          <p:cNvPr id="6154"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5" name="Straight Connector 14"/>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6" name="Picture 15" descr="india.jpg"/>
          <p:cNvPicPr>
            <a:picLocks noChangeAspect="1"/>
          </p:cNvPicPr>
          <p:nvPr/>
        </p:nvPicPr>
        <p:blipFill>
          <a:blip r:embed="rId7"/>
          <a:stretch>
            <a:fillRect/>
          </a:stretch>
        </p:blipFill>
        <p:spPr>
          <a:xfrm>
            <a:off x="5638800" y="3276600"/>
            <a:ext cx="2286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23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223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sp>
        <p:nvSpPr>
          <p:cNvPr id="52236" name="TextBox 21"/>
          <p:cNvSpPr txBox="1">
            <a:spLocks noChangeArrowheads="1"/>
          </p:cNvSpPr>
          <p:nvPr/>
        </p:nvSpPr>
        <p:spPr bwMode="auto">
          <a:xfrm>
            <a:off x="1600200" y="6248400"/>
            <a:ext cx="3706813" cy="369888"/>
          </a:xfrm>
          <a:prstGeom prst="rect">
            <a:avLst/>
          </a:prstGeom>
          <a:noFill/>
          <a:ln w="9525">
            <a:noFill/>
            <a:miter lim="800000"/>
            <a:headEnd/>
            <a:tailEnd/>
          </a:ln>
        </p:spPr>
        <p:txBody>
          <a:bodyPr wrap="none">
            <a:spAutoFit/>
          </a:bodyPr>
          <a:lstStyle/>
          <a:p>
            <a:r>
              <a:rPr lang="en-US"/>
              <a:t>Bamboo Living Plantation Vietnam</a:t>
            </a:r>
          </a:p>
        </p:txBody>
      </p:sp>
      <p:pic>
        <p:nvPicPr>
          <p:cNvPr id="52237" name="Picture 13" descr="1.jpg"/>
          <p:cNvPicPr>
            <a:picLocks noChangeAspect="1"/>
          </p:cNvPicPr>
          <p:nvPr/>
        </p:nvPicPr>
        <p:blipFill>
          <a:blip r:embed="rId7"/>
          <a:srcRect/>
          <a:stretch>
            <a:fillRect/>
          </a:stretch>
        </p:blipFill>
        <p:spPr bwMode="auto">
          <a:xfrm>
            <a:off x="1371600" y="36195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25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325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3259"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53261" name="Picture 14" descr="2.jpg"/>
          <p:cNvPicPr>
            <a:picLocks noChangeAspect="1"/>
          </p:cNvPicPr>
          <p:nvPr/>
        </p:nvPicPr>
        <p:blipFill>
          <a:blip r:embed="rId7"/>
          <a:srcRect/>
          <a:stretch>
            <a:fillRect/>
          </a:stretch>
        </p:blipFill>
        <p:spPr bwMode="auto">
          <a:xfrm>
            <a:off x="1371600" y="457200"/>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427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427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4283"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54285" name="Picture 13" descr="34.jpg"/>
          <p:cNvPicPr>
            <a:picLocks noChangeAspect="1"/>
          </p:cNvPicPr>
          <p:nvPr/>
        </p:nvPicPr>
        <p:blipFill>
          <a:blip r:embed="rId7"/>
          <a:srcRect/>
          <a:stretch>
            <a:fillRect/>
          </a:stretch>
        </p:blipFill>
        <p:spPr bwMode="auto">
          <a:xfrm>
            <a:off x="1371600" y="533400"/>
            <a:ext cx="7631113"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30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530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5307"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55309" name="Picture 14" descr="4.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632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632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6331"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56333" name="Picture 20" descr="5.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35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735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7355"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57357" name="Picture 21" descr="6.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37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837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8379"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58381" name="Picture 13" descr="walkabout 1 026.JPG"/>
          <p:cNvPicPr>
            <a:picLocks noChangeAspect="1"/>
          </p:cNvPicPr>
          <p:nvPr/>
        </p:nvPicPr>
        <p:blipFill>
          <a:blip r:embed="rId7"/>
          <a:srcRect/>
          <a:stretch>
            <a:fillRect/>
          </a:stretch>
        </p:blipFill>
        <p:spPr bwMode="auto">
          <a:xfrm>
            <a:off x="1371600" y="533400"/>
            <a:ext cx="7518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39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5939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59403"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59405" name="Picture 14" descr="8.jpg"/>
          <p:cNvPicPr>
            <a:picLocks noChangeAspect="1"/>
          </p:cNvPicPr>
          <p:nvPr/>
        </p:nvPicPr>
        <p:blipFill>
          <a:blip r:embed="rId7"/>
          <a:srcRect/>
          <a:stretch>
            <a:fillRect/>
          </a:stretch>
        </p:blipFill>
        <p:spPr bwMode="auto">
          <a:xfrm>
            <a:off x="1371600" y="533400"/>
            <a:ext cx="7543800" cy="561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042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042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0427"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0429" name="Picture 13" descr="10.jpg"/>
          <p:cNvPicPr>
            <a:picLocks noChangeAspect="1"/>
          </p:cNvPicPr>
          <p:nvPr/>
        </p:nvPicPr>
        <p:blipFill>
          <a:blip r:embed="rId7"/>
          <a:srcRect/>
          <a:stretch>
            <a:fillRect/>
          </a:stretch>
        </p:blipFill>
        <p:spPr bwMode="auto">
          <a:xfrm>
            <a:off x="1371600" y="381000"/>
            <a:ext cx="7239000" cy="581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44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144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1451"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1453" name="Picture 14" descr="walkabout 1 026.JPG"/>
          <p:cNvPicPr>
            <a:picLocks noChangeAspect="1"/>
          </p:cNvPicPr>
          <p:nvPr/>
        </p:nvPicPr>
        <p:blipFill>
          <a:blip r:embed="rId7"/>
          <a:srcRect/>
          <a:stretch>
            <a:fillRect/>
          </a:stretch>
        </p:blipFill>
        <p:spPr bwMode="auto">
          <a:xfrm>
            <a:off x="1371600" y="609600"/>
            <a:ext cx="7518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7172"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fontScale="90000"/>
          </a:bodyPr>
          <a:lstStyle/>
          <a:p>
            <a:pPr eaLnBrk="1" fontAlgn="auto" hangingPunct="1">
              <a:spcAft>
                <a:spcPts val="0"/>
              </a:spcAft>
              <a:defRPr/>
            </a:pPr>
            <a:r>
              <a:rPr lang="en-US" sz="4000" cap="small" dirty="0" smtClean="0">
                <a:latin typeface="Arial" pitchFamily="34" charset="0"/>
                <a:cs typeface="Arial" pitchFamily="34" charset="0"/>
              </a:rPr>
              <a:t>A CLIMATE CHANGE STRATEGY</a:t>
            </a:r>
            <a:endParaRPr lang="en-US" sz="4000" cap="small" dirty="0">
              <a:latin typeface="Arial" pitchFamily="34" charset="0"/>
              <a:cs typeface="Arial" pitchFamily="34" charset="0"/>
            </a:endParaRPr>
          </a:p>
        </p:txBody>
      </p:sp>
      <p:pic>
        <p:nvPicPr>
          <p:cNvPr id="717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7177" name="TextBox 21"/>
          <p:cNvSpPr txBox="1">
            <a:spLocks noChangeArrowheads="1"/>
          </p:cNvSpPr>
          <p:nvPr/>
        </p:nvSpPr>
        <p:spPr bwMode="auto">
          <a:xfrm>
            <a:off x="1524000" y="1371600"/>
            <a:ext cx="7142163" cy="1600200"/>
          </a:xfrm>
          <a:prstGeom prst="rect">
            <a:avLst/>
          </a:prstGeom>
          <a:noFill/>
          <a:ln w="9525">
            <a:noFill/>
            <a:miter lim="800000"/>
            <a:headEnd/>
            <a:tailEnd/>
          </a:ln>
        </p:spPr>
        <p:txBody>
          <a:bodyPr>
            <a:spAutoFit/>
          </a:bodyPr>
          <a:lstStyle/>
          <a:p>
            <a:pPr>
              <a:buFont typeface="Courier New" pitchFamily="49" charset="0"/>
              <a:buChar char="o"/>
            </a:pPr>
            <a:r>
              <a:rPr lang="en-US" sz="2800"/>
              <a:t> Bamboo needs to be seriously explored as part of the climate solution.</a:t>
            </a:r>
          </a:p>
          <a:p>
            <a:endParaRPr lang="en-US" sz="2400"/>
          </a:p>
          <a:p>
            <a:endParaRPr lang="en-US"/>
          </a:p>
        </p:txBody>
      </p:sp>
      <p:pic>
        <p:nvPicPr>
          <p:cNvPr id="717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pic>
        <p:nvPicPr>
          <p:cNvPr id="7180" name="Picture 14" descr="4113-ac-earth.jpg"/>
          <p:cNvPicPr>
            <a:picLocks noChangeAspect="1"/>
          </p:cNvPicPr>
          <p:nvPr/>
        </p:nvPicPr>
        <p:blipFill>
          <a:blip r:embed="rId7"/>
          <a:srcRect/>
          <a:stretch>
            <a:fillRect/>
          </a:stretch>
        </p:blipFill>
        <p:spPr bwMode="auto">
          <a:xfrm>
            <a:off x="3276600" y="2438400"/>
            <a:ext cx="3143250" cy="3762375"/>
          </a:xfrm>
          <a:prstGeom prst="rect">
            <a:avLst/>
          </a:prstGeom>
          <a:noFill/>
          <a:ln w="9525">
            <a:noFill/>
            <a:miter lim="800000"/>
            <a:headEnd/>
            <a:tailEnd/>
          </a:ln>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247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247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2475"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2477" name="Picture 13" descr="walkabout 3 014.jpg"/>
          <p:cNvPicPr>
            <a:picLocks noChangeAspect="1"/>
          </p:cNvPicPr>
          <p:nvPr/>
        </p:nvPicPr>
        <p:blipFill>
          <a:blip r:embed="rId7"/>
          <a:srcRect/>
          <a:stretch>
            <a:fillRect/>
          </a:stretch>
        </p:blipFill>
        <p:spPr bwMode="auto">
          <a:xfrm>
            <a:off x="1371600" y="304800"/>
            <a:ext cx="7315200" cy="584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49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349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3499"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3501" name="Picture 14" descr="11.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451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451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4523"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4525" name="Picture 13" descr="12.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54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554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5547"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5549" name="Picture 14" descr="Walkabout 2 009.jpg"/>
          <p:cNvPicPr>
            <a:picLocks noChangeAspect="1"/>
          </p:cNvPicPr>
          <p:nvPr/>
        </p:nvPicPr>
        <p:blipFill>
          <a:blip r:embed="rId7"/>
          <a:srcRect/>
          <a:stretch>
            <a:fillRect/>
          </a:stretch>
        </p:blipFill>
        <p:spPr bwMode="auto">
          <a:xfrm>
            <a:off x="1371600" y="609600"/>
            <a:ext cx="7543800" cy="5475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656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656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6571"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6573" name="Picture 20" descr="walkabout 4 137.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59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759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7595"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7597" name="Picture 13" descr="walkabout 4 139.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861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861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8619"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8621" name="Picture 14" descr="Factory QC Photos 004.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63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6963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69643"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69645" name="Picture 13" descr="walkabout 4 146.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066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066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0667"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0669" name="Picture 14" descr="Factory 1013 033.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68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168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1691"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1693" name="Picture 13" descr="Factory 910 011.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8196"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820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8201" name="TextBox 21"/>
          <p:cNvSpPr txBox="1">
            <a:spLocks noChangeArrowheads="1"/>
          </p:cNvSpPr>
          <p:nvPr/>
        </p:nvSpPr>
        <p:spPr bwMode="auto">
          <a:xfrm>
            <a:off x="1524000" y="1371600"/>
            <a:ext cx="7142163" cy="5047536"/>
          </a:xfrm>
          <a:prstGeom prst="rect">
            <a:avLst/>
          </a:prstGeom>
          <a:noFill/>
          <a:ln w="9525">
            <a:noFill/>
            <a:miter lim="800000"/>
            <a:headEnd/>
            <a:tailEnd/>
          </a:ln>
        </p:spPr>
        <p:txBody>
          <a:bodyPr>
            <a:spAutoFit/>
          </a:bodyPr>
          <a:lstStyle/>
          <a:p>
            <a:pPr>
              <a:lnSpc>
                <a:spcPct val="150000"/>
              </a:lnSpc>
              <a:buFont typeface="Courier New" pitchFamily="49" charset="0"/>
              <a:buChar char="o"/>
            </a:pPr>
            <a:r>
              <a:rPr lang="en-US" sz="2800" dirty="0"/>
              <a:t> </a:t>
            </a:r>
            <a:r>
              <a:rPr lang="en-US" sz="2800" dirty="0" smtClean="0"/>
              <a:t>Plantation Management</a:t>
            </a:r>
            <a:endParaRPr lang="en-US" sz="2800" dirty="0"/>
          </a:p>
          <a:p>
            <a:pPr>
              <a:lnSpc>
                <a:spcPct val="150000"/>
              </a:lnSpc>
              <a:buFont typeface="Courier New" pitchFamily="49" charset="0"/>
              <a:buChar char="o"/>
            </a:pPr>
            <a:r>
              <a:rPr lang="en-US" sz="2800" dirty="0"/>
              <a:t> </a:t>
            </a:r>
            <a:r>
              <a:rPr lang="en-US" sz="2800" dirty="0" smtClean="0"/>
              <a:t>Biomass Production</a:t>
            </a:r>
            <a:endParaRPr lang="en-US" sz="2800" dirty="0"/>
          </a:p>
          <a:p>
            <a:pPr>
              <a:lnSpc>
                <a:spcPct val="150000"/>
              </a:lnSpc>
              <a:buFont typeface="Courier New" pitchFamily="49" charset="0"/>
              <a:buChar char="o"/>
            </a:pPr>
            <a:r>
              <a:rPr lang="en-US" sz="2800" dirty="0"/>
              <a:t> </a:t>
            </a:r>
            <a:r>
              <a:rPr lang="en-US" sz="2800" dirty="0" smtClean="0"/>
              <a:t>Addressing bamboo flowering</a:t>
            </a:r>
            <a:endParaRPr lang="en-US" sz="2800" dirty="0"/>
          </a:p>
          <a:p>
            <a:pPr>
              <a:lnSpc>
                <a:spcPct val="150000"/>
              </a:lnSpc>
              <a:buFont typeface="Courier New" pitchFamily="49" charset="0"/>
              <a:buChar char="o"/>
            </a:pPr>
            <a:r>
              <a:rPr lang="en-US" sz="2800" dirty="0"/>
              <a:t> </a:t>
            </a:r>
            <a:r>
              <a:rPr lang="en-US" sz="2800" dirty="0" smtClean="0"/>
              <a:t>Increasing </a:t>
            </a:r>
            <a:r>
              <a:rPr lang="en-US" sz="2800" dirty="0" smtClean="0"/>
              <a:t>Demand for bamboo</a:t>
            </a:r>
            <a:endParaRPr lang="en-US" sz="2800" dirty="0"/>
          </a:p>
          <a:p>
            <a:pPr>
              <a:lnSpc>
                <a:spcPct val="150000"/>
              </a:lnSpc>
              <a:buFont typeface="Courier New" pitchFamily="49" charset="0"/>
              <a:buChar char="o"/>
            </a:pPr>
            <a:r>
              <a:rPr lang="en-US" sz="2800" dirty="0"/>
              <a:t> Durable bamboo goods</a:t>
            </a:r>
          </a:p>
          <a:p>
            <a:pPr>
              <a:lnSpc>
                <a:spcPct val="150000"/>
              </a:lnSpc>
              <a:buFont typeface="Courier New" pitchFamily="49" charset="0"/>
              <a:buChar char="o"/>
            </a:pPr>
            <a:r>
              <a:rPr lang="en-US" sz="2800" dirty="0"/>
              <a:t> </a:t>
            </a:r>
            <a:r>
              <a:rPr lang="en-US" sz="2800" dirty="0" err="1"/>
              <a:t>Biochar</a:t>
            </a:r>
            <a:endParaRPr lang="en-US" sz="2800" dirty="0"/>
          </a:p>
          <a:p>
            <a:pPr>
              <a:buFont typeface="Courier New" pitchFamily="49" charset="0"/>
              <a:buChar char="o"/>
            </a:pPr>
            <a:endParaRPr lang="en-US" sz="2800" dirty="0"/>
          </a:p>
          <a:p>
            <a:endParaRPr lang="en-US" sz="2400" dirty="0"/>
          </a:p>
          <a:p>
            <a:endParaRPr lang="en-US" dirty="0"/>
          </a:p>
        </p:txBody>
      </p:sp>
      <p:pic>
        <p:nvPicPr>
          <p:cNvPr id="8202"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271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271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2715"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2717" name="Picture 14" descr="walkabout 1 026.JPG"/>
          <p:cNvPicPr>
            <a:picLocks noChangeAspect="1"/>
          </p:cNvPicPr>
          <p:nvPr/>
        </p:nvPicPr>
        <p:blipFill>
          <a:blip r:embed="rId7"/>
          <a:srcRect/>
          <a:stretch>
            <a:fillRect/>
          </a:stretch>
        </p:blipFill>
        <p:spPr bwMode="auto">
          <a:xfrm>
            <a:off x="1371600" y="609600"/>
            <a:ext cx="7518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73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373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3739"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3741" name="Picture 13" descr="DSCN4604.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475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475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4763"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4765" name="Picture 14" descr="QC 10 4 013.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578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578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5787"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5789" name="Picture 13" descr="Factory QC Photos 031.jpg"/>
          <p:cNvPicPr>
            <a:picLocks noChangeAspect="1"/>
          </p:cNvPicPr>
          <p:nvPr/>
        </p:nvPicPr>
        <p:blipFill>
          <a:blip r:embed="rId7"/>
          <a:srcRect/>
          <a:stretch>
            <a:fillRect/>
          </a:stretch>
        </p:blipFill>
        <p:spPr bwMode="auto">
          <a:xfrm>
            <a:off x="1371600" y="6096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680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680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6811"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6813" name="Picture 14" descr="walkabout 4 105.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783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783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7835"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7837" name="Picture 13" descr="House options 007 - Copy.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885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885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8859"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8861" name="Picture 14" descr="Walkabout 2 047.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987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7987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79883"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79885" name="Picture 13" descr="DSCN5055.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090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090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0907"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sp>
        <p:nvSpPr>
          <p:cNvPr id="24" name="Rectangle 23"/>
          <p:cNvSpPr/>
          <p:nvPr/>
        </p:nvSpPr>
        <p:spPr>
          <a:xfrm>
            <a:off x="1447800" y="533400"/>
            <a:ext cx="7183438" cy="461963"/>
          </a:xfrm>
          <a:prstGeom prst="rect">
            <a:avLst/>
          </a:prstGeom>
        </p:spPr>
        <p:txBody>
          <a:bodyPr wrap="none">
            <a:spAutoFit/>
          </a:bodyPr>
          <a:lstStyle/>
          <a:p>
            <a:pPr>
              <a:defRPr/>
            </a:pPr>
            <a:r>
              <a:rPr lang="en-US" sz="2400" cap="all" dirty="0"/>
              <a:t>Bamboo Living: From plantation to home</a:t>
            </a:r>
          </a:p>
        </p:txBody>
      </p:sp>
      <p:pic>
        <p:nvPicPr>
          <p:cNvPr id="80909" name="Picture 14" descr="FACTORY3 012.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2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192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1931"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pic>
        <p:nvPicPr>
          <p:cNvPr id="81932" name="Picture 13" descr="FACTORY3 014.JPG"/>
          <p:cNvPicPr>
            <a:picLocks noChangeAspect="1"/>
          </p:cNvPicPr>
          <p:nvPr/>
        </p:nvPicPr>
        <p:blipFill>
          <a:blip r:embed="rId7"/>
          <a:srcRect/>
          <a:stretch>
            <a:fillRect/>
          </a:stretch>
        </p:blipFill>
        <p:spPr bwMode="auto">
          <a:xfrm>
            <a:off x="1752600" y="533400"/>
            <a:ext cx="428625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0244"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024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0249" name="TextBox 21"/>
          <p:cNvSpPr txBox="1">
            <a:spLocks noChangeArrowheads="1"/>
          </p:cNvSpPr>
          <p:nvPr/>
        </p:nvSpPr>
        <p:spPr bwMode="auto">
          <a:xfrm>
            <a:off x="1524000" y="1371600"/>
            <a:ext cx="7142163" cy="3600986"/>
          </a:xfrm>
          <a:prstGeom prst="rect">
            <a:avLst/>
          </a:prstGeom>
          <a:noFill/>
          <a:ln w="9525">
            <a:noFill/>
            <a:miter lim="800000"/>
            <a:headEnd/>
            <a:tailEnd/>
          </a:ln>
        </p:spPr>
        <p:txBody>
          <a:bodyPr>
            <a:spAutoFit/>
          </a:bodyPr>
          <a:lstStyle/>
          <a:p>
            <a:pPr>
              <a:lnSpc>
                <a:spcPct val="150000"/>
              </a:lnSpc>
            </a:pPr>
            <a:r>
              <a:rPr lang="en-US" sz="2800" b="1" dirty="0"/>
              <a:t>Plantation </a:t>
            </a:r>
            <a:r>
              <a:rPr lang="en-US" sz="2800" b="1" dirty="0" smtClean="0"/>
              <a:t>Management</a:t>
            </a:r>
            <a:endParaRPr lang="en-US" sz="2800" dirty="0"/>
          </a:p>
          <a:p>
            <a:pPr>
              <a:lnSpc>
                <a:spcPct val="150000"/>
              </a:lnSpc>
              <a:buFont typeface="Courier New" pitchFamily="49" charset="0"/>
              <a:buChar char="o"/>
            </a:pPr>
            <a:r>
              <a:rPr lang="en-US" sz="2800" dirty="0"/>
              <a:t> Harvest all poles on a regular </a:t>
            </a:r>
            <a:r>
              <a:rPr lang="en-US" sz="2800" dirty="0" smtClean="0"/>
              <a:t>cycle</a:t>
            </a:r>
          </a:p>
          <a:p>
            <a:pPr>
              <a:lnSpc>
                <a:spcPct val="150000"/>
              </a:lnSpc>
            </a:pPr>
            <a:r>
              <a:rPr lang="en-US" sz="2800" dirty="0"/>
              <a:t> </a:t>
            </a:r>
            <a:r>
              <a:rPr lang="en-US" sz="2800" dirty="0" smtClean="0"/>
              <a:t>	to minimize loss to rot</a:t>
            </a:r>
            <a:endParaRPr lang="en-US" sz="2800" dirty="0"/>
          </a:p>
          <a:p>
            <a:pPr>
              <a:lnSpc>
                <a:spcPct val="150000"/>
              </a:lnSpc>
              <a:buFont typeface="Courier New" pitchFamily="49" charset="0"/>
              <a:buChar char="o"/>
            </a:pPr>
            <a:r>
              <a:rPr lang="en-US" sz="2800" dirty="0"/>
              <a:t> Plant multiple species in each plantation</a:t>
            </a:r>
          </a:p>
          <a:p>
            <a:pPr>
              <a:lnSpc>
                <a:spcPct val="150000"/>
              </a:lnSpc>
              <a:buFont typeface="Courier New" pitchFamily="49" charset="0"/>
              <a:buChar char="o"/>
            </a:pPr>
            <a:r>
              <a:rPr lang="en-US" sz="2800" dirty="0"/>
              <a:t> Manage existing wild bamboo forests</a:t>
            </a:r>
            <a:endParaRPr lang="en-US" sz="2400" dirty="0"/>
          </a:p>
          <a:p>
            <a:endParaRPr lang="en-US" dirty="0"/>
          </a:p>
        </p:txBody>
      </p:sp>
      <p:pic>
        <p:nvPicPr>
          <p:cNvPr id="10250"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95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295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2955"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pic>
        <p:nvPicPr>
          <p:cNvPr id="82956" name="Picture 14" descr="FACTORY3 011.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397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397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3979"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pic>
        <p:nvPicPr>
          <p:cNvPr id="83980" name="Picture 13" descr="FACTORY3 009.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499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499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5003" name="TextBox 17"/>
          <p:cNvSpPr txBox="1">
            <a:spLocks noChangeArrowheads="1"/>
          </p:cNvSpPr>
          <p:nvPr/>
        </p:nvSpPr>
        <p:spPr bwMode="auto">
          <a:xfrm>
            <a:off x="1600200" y="6248400"/>
            <a:ext cx="3451225" cy="369888"/>
          </a:xfrm>
          <a:prstGeom prst="rect">
            <a:avLst/>
          </a:prstGeom>
          <a:noFill/>
          <a:ln w="9525">
            <a:noFill/>
            <a:miter lim="800000"/>
            <a:headEnd/>
            <a:tailEnd/>
          </a:ln>
        </p:spPr>
        <p:txBody>
          <a:bodyPr wrap="none">
            <a:spAutoFit/>
          </a:bodyPr>
          <a:lstStyle/>
          <a:p>
            <a:r>
              <a:rPr lang="en-US"/>
              <a:t>Bamboo Living Factory Vietnam</a:t>
            </a:r>
          </a:p>
        </p:txBody>
      </p:sp>
      <p:pic>
        <p:nvPicPr>
          <p:cNvPr id="85004" name="Picture 14" descr="Walkabout 2 034.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602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602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6027" name="TextBox 17"/>
          <p:cNvSpPr txBox="1">
            <a:spLocks noChangeArrowheads="1"/>
          </p:cNvSpPr>
          <p:nvPr/>
        </p:nvSpPr>
        <p:spPr bwMode="auto">
          <a:xfrm>
            <a:off x="1600200" y="6096000"/>
            <a:ext cx="2171700" cy="369888"/>
          </a:xfrm>
          <a:prstGeom prst="rect">
            <a:avLst/>
          </a:prstGeom>
          <a:noFill/>
          <a:ln w="9525">
            <a:noFill/>
            <a:miter lim="800000"/>
            <a:headEnd/>
            <a:tailEnd/>
          </a:ln>
        </p:spPr>
        <p:txBody>
          <a:bodyPr wrap="none">
            <a:spAutoFit/>
          </a:bodyPr>
          <a:lstStyle/>
          <a:p>
            <a:r>
              <a:rPr lang="en-US"/>
              <a:t>Hana House - Maui</a:t>
            </a:r>
          </a:p>
        </p:txBody>
      </p:sp>
      <p:pic>
        <p:nvPicPr>
          <p:cNvPr id="86028" name="Picture 13" descr="DSC_9591.JPG"/>
          <p:cNvPicPr>
            <a:picLocks noChangeAspect="1"/>
          </p:cNvPicPr>
          <p:nvPr/>
        </p:nvPicPr>
        <p:blipFill>
          <a:blip r:embed="rId7"/>
          <a:srcRect/>
          <a:stretch>
            <a:fillRect/>
          </a:stretch>
        </p:blipFill>
        <p:spPr bwMode="auto">
          <a:xfrm>
            <a:off x="1371600" y="914400"/>
            <a:ext cx="7543800"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704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704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7051" name="TextBox 17"/>
          <p:cNvSpPr txBox="1">
            <a:spLocks noChangeArrowheads="1"/>
          </p:cNvSpPr>
          <p:nvPr/>
        </p:nvSpPr>
        <p:spPr bwMode="auto">
          <a:xfrm>
            <a:off x="1600200" y="5943600"/>
            <a:ext cx="2171700" cy="369888"/>
          </a:xfrm>
          <a:prstGeom prst="rect">
            <a:avLst/>
          </a:prstGeom>
          <a:noFill/>
          <a:ln w="9525">
            <a:noFill/>
            <a:miter lim="800000"/>
            <a:headEnd/>
            <a:tailEnd/>
          </a:ln>
        </p:spPr>
        <p:txBody>
          <a:bodyPr wrap="none">
            <a:spAutoFit/>
          </a:bodyPr>
          <a:lstStyle/>
          <a:p>
            <a:r>
              <a:rPr lang="en-US"/>
              <a:t>Hana House - Maui</a:t>
            </a:r>
          </a:p>
        </p:txBody>
      </p:sp>
      <p:pic>
        <p:nvPicPr>
          <p:cNvPr id="87052" name="Picture 14" descr="DSC_9583.JPG"/>
          <p:cNvPicPr>
            <a:picLocks noChangeAspect="1"/>
          </p:cNvPicPr>
          <p:nvPr/>
        </p:nvPicPr>
        <p:blipFill>
          <a:blip r:embed="rId7"/>
          <a:srcRect/>
          <a:stretch>
            <a:fillRect/>
          </a:stretch>
        </p:blipFill>
        <p:spPr bwMode="auto">
          <a:xfrm>
            <a:off x="1371600" y="762000"/>
            <a:ext cx="7543800"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807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807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8075" name="TextBox 17"/>
          <p:cNvSpPr txBox="1">
            <a:spLocks noChangeArrowheads="1"/>
          </p:cNvSpPr>
          <p:nvPr/>
        </p:nvSpPr>
        <p:spPr bwMode="auto">
          <a:xfrm>
            <a:off x="1600200" y="5943600"/>
            <a:ext cx="2171700" cy="369888"/>
          </a:xfrm>
          <a:prstGeom prst="rect">
            <a:avLst/>
          </a:prstGeom>
          <a:noFill/>
          <a:ln w="9525">
            <a:noFill/>
            <a:miter lim="800000"/>
            <a:headEnd/>
            <a:tailEnd/>
          </a:ln>
        </p:spPr>
        <p:txBody>
          <a:bodyPr wrap="none">
            <a:spAutoFit/>
          </a:bodyPr>
          <a:lstStyle/>
          <a:p>
            <a:r>
              <a:rPr lang="en-US"/>
              <a:t>Hana House - Maui</a:t>
            </a:r>
          </a:p>
        </p:txBody>
      </p:sp>
      <p:pic>
        <p:nvPicPr>
          <p:cNvPr id="88076" name="Picture 13" descr="DSC_9612.jpg"/>
          <p:cNvPicPr>
            <a:picLocks noChangeAspect="1"/>
          </p:cNvPicPr>
          <p:nvPr/>
        </p:nvPicPr>
        <p:blipFill>
          <a:blip r:embed="rId7"/>
          <a:srcRect/>
          <a:stretch>
            <a:fillRect/>
          </a:stretch>
        </p:blipFill>
        <p:spPr bwMode="auto">
          <a:xfrm>
            <a:off x="1371600" y="685800"/>
            <a:ext cx="7543800"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909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8909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9099" name="TextBox 17"/>
          <p:cNvSpPr txBox="1">
            <a:spLocks noChangeArrowheads="1"/>
          </p:cNvSpPr>
          <p:nvPr/>
        </p:nvSpPr>
        <p:spPr bwMode="auto">
          <a:xfrm>
            <a:off x="1524000" y="6172200"/>
            <a:ext cx="2171700" cy="369888"/>
          </a:xfrm>
          <a:prstGeom prst="rect">
            <a:avLst/>
          </a:prstGeom>
          <a:noFill/>
          <a:ln w="9525">
            <a:noFill/>
            <a:miter lim="800000"/>
            <a:headEnd/>
            <a:tailEnd/>
          </a:ln>
        </p:spPr>
        <p:txBody>
          <a:bodyPr wrap="none">
            <a:spAutoFit/>
          </a:bodyPr>
          <a:lstStyle/>
          <a:p>
            <a:r>
              <a:rPr lang="en-US"/>
              <a:t>Hana House - Maui</a:t>
            </a:r>
          </a:p>
        </p:txBody>
      </p:sp>
      <p:pic>
        <p:nvPicPr>
          <p:cNvPr id="89100" name="Picture 14" descr="DSCN4387.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011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011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0123" name="TextBox 17"/>
          <p:cNvSpPr txBox="1">
            <a:spLocks noChangeArrowheads="1"/>
          </p:cNvSpPr>
          <p:nvPr/>
        </p:nvSpPr>
        <p:spPr bwMode="auto">
          <a:xfrm>
            <a:off x="1524000" y="6172200"/>
            <a:ext cx="1903413" cy="369888"/>
          </a:xfrm>
          <a:prstGeom prst="rect">
            <a:avLst/>
          </a:prstGeom>
          <a:noFill/>
          <a:ln w="9525">
            <a:noFill/>
            <a:miter lim="800000"/>
            <a:headEnd/>
            <a:tailEnd/>
          </a:ln>
        </p:spPr>
        <p:txBody>
          <a:bodyPr wrap="none">
            <a:spAutoFit/>
          </a:bodyPr>
          <a:lstStyle/>
          <a:p>
            <a:r>
              <a:rPr lang="en-US"/>
              <a:t>House Assembly</a:t>
            </a:r>
          </a:p>
        </p:txBody>
      </p:sp>
      <p:pic>
        <p:nvPicPr>
          <p:cNvPr id="90124" name="Picture 13" descr="IG House 050.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4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114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1147" name="TextBox 17"/>
          <p:cNvSpPr txBox="1">
            <a:spLocks noChangeArrowheads="1"/>
          </p:cNvSpPr>
          <p:nvPr/>
        </p:nvSpPr>
        <p:spPr bwMode="auto">
          <a:xfrm>
            <a:off x="1524000" y="6172200"/>
            <a:ext cx="1903413" cy="369888"/>
          </a:xfrm>
          <a:prstGeom prst="rect">
            <a:avLst/>
          </a:prstGeom>
          <a:noFill/>
          <a:ln w="9525">
            <a:noFill/>
            <a:miter lim="800000"/>
            <a:headEnd/>
            <a:tailEnd/>
          </a:ln>
        </p:spPr>
        <p:txBody>
          <a:bodyPr wrap="none">
            <a:spAutoFit/>
          </a:bodyPr>
          <a:lstStyle/>
          <a:p>
            <a:r>
              <a:rPr lang="en-US"/>
              <a:t>House Assembly</a:t>
            </a:r>
          </a:p>
        </p:txBody>
      </p:sp>
      <p:pic>
        <p:nvPicPr>
          <p:cNvPr id="91148" name="Picture 14" descr="IG House 051.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6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216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2171" name="TextBox 17"/>
          <p:cNvSpPr txBox="1">
            <a:spLocks noChangeArrowheads="1"/>
          </p:cNvSpPr>
          <p:nvPr/>
        </p:nvSpPr>
        <p:spPr bwMode="auto">
          <a:xfrm>
            <a:off x="1524000" y="6172200"/>
            <a:ext cx="1903413" cy="369888"/>
          </a:xfrm>
          <a:prstGeom prst="rect">
            <a:avLst/>
          </a:prstGeom>
          <a:noFill/>
          <a:ln w="9525">
            <a:noFill/>
            <a:miter lim="800000"/>
            <a:headEnd/>
            <a:tailEnd/>
          </a:ln>
        </p:spPr>
        <p:txBody>
          <a:bodyPr wrap="none">
            <a:spAutoFit/>
          </a:bodyPr>
          <a:lstStyle/>
          <a:p>
            <a:r>
              <a:rPr lang="en-US"/>
              <a:t>House Assembly</a:t>
            </a:r>
          </a:p>
        </p:txBody>
      </p:sp>
      <p:pic>
        <p:nvPicPr>
          <p:cNvPr id="92172" name="Picture 13" descr="IG House 061.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292" name="Rectangle 3"/>
          <p:cNvSpPr>
            <a:spLocks noGrp="1" noChangeArrowheads="1"/>
          </p:cNvSpPr>
          <p:nvPr>
            <p:ph type="subTitle" idx="1"/>
          </p:nvPr>
        </p:nvSpPr>
        <p:spPr>
          <a:xfrm>
            <a:off x="1600200" y="4038600"/>
            <a:ext cx="6400800" cy="1752600"/>
          </a:xfrm>
        </p:spPr>
        <p:txBody>
          <a:bodyPr/>
          <a:lstStyle/>
          <a:p>
            <a:pPr eaLnBrk="1" hangingPunct="1"/>
            <a:r>
              <a:rPr lang="en-US" i="1" smtClean="0">
                <a:solidFill>
                  <a:schemeClr val="bg1"/>
                </a:solidFill>
              </a:rPr>
              <a:t>Live in Your Values</a:t>
            </a:r>
          </a:p>
          <a:p>
            <a:pPr eaLnBrk="1" hangingPunct="1"/>
            <a:r>
              <a:rPr lang="en-US" smtClean="0">
                <a:solidFill>
                  <a:schemeClr val="bg1"/>
                </a:solidFill>
              </a:rPr>
              <a:t>July  2009</a:t>
            </a: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itle 13"/>
          <p:cNvSpPr>
            <a:spLocks noGrp="1"/>
          </p:cNvSpPr>
          <p:nvPr>
            <p:ph type="ctrTitle"/>
          </p:nvPr>
        </p:nvSpPr>
        <p:spPr>
          <a:xfrm>
            <a:off x="1371600" y="228600"/>
            <a:ext cx="7391400" cy="990600"/>
          </a:xfrm>
        </p:spPr>
        <p:txBody>
          <a:bodyPr rtlCol="0">
            <a:normAutofit/>
          </a:bodyPr>
          <a:lstStyle/>
          <a:p>
            <a:pPr eaLnBrk="1" fontAlgn="auto" hangingPunct="1">
              <a:spcAft>
                <a:spcPts val="0"/>
              </a:spcAft>
              <a:defRPr/>
            </a:pPr>
            <a:r>
              <a:rPr lang="en-US" sz="3200" cap="small" dirty="0" smtClean="0">
                <a:latin typeface="Arial" pitchFamily="34" charset="0"/>
                <a:cs typeface="Arial" pitchFamily="34" charset="0"/>
              </a:rPr>
              <a:t>OUR CLIMATE CHANGE STRATEGY</a:t>
            </a:r>
            <a:endParaRPr lang="en-US" sz="3200" cap="small" dirty="0">
              <a:latin typeface="Arial" pitchFamily="34" charset="0"/>
              <a:cs typeface="Arial" pitchFamily="34" charset="0"/>
            </a:endParaRPr>
          </a:p>
        </p:txBody>
      </p:sp>
      <p:pic>
        <p:nvPicPr>
          <p:cNvPr id="1229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sp>
        <p:nvSpPr>
          <p:cNvPr id="12297" name="TextBox 21"/>
          <p:cNvSpPr txBox="1">
            <a:spLocks noChangeArrowheads="1"/>
          </p:cNvSpPr>
          <p:nvPr/>
        </p:nvSpPr>
        <p:spPr bwMode="auto">
          <a:xfrm>
            <a:off x="1524000" y="1371600"/>
            <a:ext cx="7142163" cy="1154113"/>
          </a:xfrm>
          <a:prstGeom prst="rect">
            <a:avLst/>
          </a:prstGeom>
          <a:noFill/>
          <a:ln w="9525">
            <a:noFill/>
            <a:miter lim="800000"/>
            <a:headEnd/>
            <a:tailEnd/>
          </a:ln>
        </p:spPr>
        <p:txBody>
          <a:bodyPr>
            <a:spAutoFit/>
          </a:bodyPr>
          <a:lstStyle/>
          <a:p>
            <a:pPr>
              <a:lnSpc>
                <a:spcPct val="150000"/>
              </a:lnSpc>
            </a:pPr>
            <a:r>
              <a:rPr lang="en-US" sz="2800" b="1"/>
              <a:t>Plantation Management</a:t>
            </a:r>
          </a:p>
          <a:p>
            <a:pPr>
              <a:lnSpc>
                <a:spcPct val="150000"/>
              </a:lnSpc>
            </a:pPr>
            <a:endParaRPr lang="en-US"/>
          </a:p>
        </p:txBody>
      </p:sp>
      <p:pic>
        <p:nvPicPr>
          <p:cNvPr id="12298"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1026" name="Picture 2" descr="P:\Photos\Bamboo Misc Photo Master\0404 Whispering Winds\DSCN3050.jpg"/>
          <p:cNvPicPr>
            <a:picLocks noChangeAspect="1" noChangeArrowheads="1"/>
          </p:cNvPicPr>
          <p:nvPr/>
        </p:nvPicPr>
        <p:blipFill>
          <a:blip r:embed="rId7"/>
          <a:srcRect/>
          <a:stretch>
            <a:fillRect/>
          </a:stretch>
        </p:blipFill>
        <p:spPr bwMode="auto">
          <a:xfrm>
            <a:off x="1905000" y="2286000"/>
            <a:ext cx="4953000" cy="3714750"/>
          </a:xfrm>
          <a:prstGeom prst="rect">
            <a:avLst/>
          </a:prstGeom>
          <a:noFill/>
          <a:effectLst>
            <a:outerShdw blurRad="50800" dist="38100" dir="2700000" algn="tl" rotWithShape="0">
              <a:prstClr val="black">
                <a:alpha val="40000"/>
              </a:prstClr>
            </a:outerShdw>
          </a:effectLst>
        </p:spPr>
      </p:pic>
      <p:sp>
        <p:nvSpPr>
          <p:cNvPr id="12303" name="TextBox 25"/>
          <p:cNvSpPr txBox="1">
            <a:spLocks noChangeArrowheads="1"/>
          </p:cNvSpPr>
          <p:nvPr/>
        </p:nvSpPr>
        <p:spPr bwMode="auto">
          <a:xfrm>
            <a:off x="1981200" y="6096000"/>
            <a:ext cx="3665538" cy="307975"/>
          </a:xfrm>
          <a:prstGeom prst="rect">
            <a:avLst/>
          </a:prstGeom>
          <a:solidFill>
            <a:schemeClr val="bg1"/>
          </a:solidFill>
          <a:ln w="9525">
            <a:noFill/>
            <a:miter lim="800000"/>
            <a:headEnd/>
            <a:tailEnd/>
          </a:ln>
        </p:spPr>
        <p:txBody>
          <a:bodyPr wrap="none">
            <a:spAutoFit/>
          </a:bodyPr>
          <a:lstStyle/>
          <a:p>
            <a:r>
              <a:rPr lang="en-US" sz="1400" b="1"/>
              <a:t>Whispering Winds Bamboo Farm in Maui</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319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319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3195" name="TextBox 17"/>
          <p:cNvSpPr txBox="1">
            <a:spLocks noChangeArrowheads="1"/>
          </p:cNvSpPr>
          <p:nvPr/>
        </p:nvSpPr>
        <p:spPr bwMode="auto">
          <a:xfrm>
            <a:off x="1524000" y="6172200"/>
            <a:ext cx="1903413" cy="369888"/>
          </a:xfrm>
          <a:prstGeom prst="rect">
            <a:avLst/>
          </a:prstGeom>
          <a:noFill/>
          <a:ln w="9525">
            <a:noFill/>
            <a:miter lim="800000"/>
            <a:headEnd/>
            <a:tailEnd/>
          </a:ln>
        </p:spPr>
        <p:txBody>
          <a:bodyPr wrap="none">
            <a:spAutoFit/>
          </a:bodyPr>
          <a:lstStyle/>
          <a:p>
            <a:r>
              <a:rPr lang="en-US"/>
              <a:t>House Assembly</a:t>
            </a:r>
          </a:p>
        </p:txBody>
      </p:sp>
      <p:pic>
        <p:nvPicPr>
          <p:cNvPr id="93196" name="Picture 14" descr="IG House 079.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421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421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4219" name="TextBox 17"/>
          <p:cNvSpPr txBox="1">
            <a:spLocks noChangeArrowheads="1"/>
          </p:cNvSpPr>
          <p:nvPr/>
        </p:nvSpPr>
        <p:spPr bwMode="auto">
          <a:xfrm>
            <a:off x="1524000" y="6172200"/>
            <a:ext cx="1903413" cy="369888"/>
          </a:xfrm>
          <a:prstGeom prst="rect">
            <a:avLst/>
          </a:prstGeom>
          <a:noFill/>
          <a:ln w="9525">
            <a:noFill/>
            <a:miter lim="800000"/>
            <a:headEnd/>
            <a:tailEnd/>
          </a:ln>
        </p:spPr>
        <p:txBody>
          <a:bodyPr wrap="none">
            <a:spAutoFit/>
          </a:bodyPr>
          <a:lstStyle/>
          <a:p>
            <a:r>
              <a:rPr lang="en-US"/>
              <a:t>House Assembly</a:t>
            </a:r>
          </a:p>
        </p:txBody>
      </p:sp>
      <p:pic>
        <p:nvPicPr>
          <p:cNvPr id="94220" name="Picture 13" descr="IG House 131.JPG"/>
          <p:cNvPicPr>
            <a:picLocks noChangeAspect="1"/>
          </p:cNvPicPr>
          <p:nvPr/>
        </p:nvPicPr>
        <p:blipFill>
          <a:blip r:embed="rId7"/>
          <a:srcRect/>
          <a:stretch>
            <a:fillRect/>
          </a:stretch>
        </p:blipFill>
        <p:spPr bwMode="auto">
          <a:xfrm>
            <a:off x="1371600" y="4572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523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523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5243" name="TextBox 17"/>
          <p:cNvSpPr txBox="1">
            <a:spLocks noChangeArrowheads="1"/>
          </p:cNvSpPr>
          <p:nvPr/>
        </p:nvSpPr>
        <p:spPr bwMode="auto">
          <a:xfrm>
            <a:off x="1524000" y="6172200"/>
            <a:ext cx="1903413" cy="369888"/>
          </a:xfrm>
          <a:prstGeom prst="rect">
            <a:avLst/>
          </a:prstGeom>
          <a:noFill/>
          <a:ln w="9525">
            <a:noFill/>
            <a:miter lim="800000"/>
            <a:headEnd/>
            <a:tailEnd/>
          </a:ln>
        </p:spPr>
        <p:txBody>
          <a:bodyPr wrap="none">
            <a:spAutoFit/>
          </a:bodyPr>
          <a:lstStyle/>
          <a:p>
            <a:r>
              <a:rPr lang="en-US"/>
              <a:t>House Assembly</a:t>
            </a:r>
          </a:p>
        </p:txBody>
      </p:sp>
      <p:pic>
        <p:nvPicPr>
          <p:cNvPr id="95244" name="Picture 14" descr="DSCN4276.JPG"/>
          <p:cNvPicPr>
            <a:picLocks noChangeAspect="1"/>
          </p:cNvPicPr>
          <p:nvPr/>
        </p:nvPicPr>
        <p:blipFill>
          <a:blip r:embed="rId7"/>
          <a:srcRect/>
          <a:stretch>
            <a:fillRect/>
          </a:stretch>
        </p:blipFill>
        <p:spPr bwMode="auto">
          <a:xfrm>
            <a:off x="1371600" y="5334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626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626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6267" name="TextBox 17"/>
          <p:cNvSpPr txBox="1">
            <a:spLocks noChangeArrowheads="1"/>
          </p:cNvSpPr>
          <p:nvPr/>
        </p:nvSpPr>
        <p:spPr bwMode="auto">
          <a:xfrm>
            <a:off x="1524000" y="6172200"/>
            <a:ext cx="1903413" cy="369888"/>
          </a:xfrm>
          <a:prstGeom prst="rect">
            <a:avLst/>
          </a:prstGeom>
          <a:noFill/>
          <a:ln w="9525">
            <a:noFill/>
            <a:miter lim="800000"/>
            <a:headEnd/>
            <a:tailEnd/>
          </a:ln>
        </p:spPr>
        <p:txBody>
          <a:bodyPr wrap="none">
            <a:spAutoFit/>
          </a:bodyPr>
          <a:lstStyle/>
          <a:p>
            <a:r>
              <a:rPr lang="en-US"/>
              <a:t>House Assembly</a:t>
            </a:r>
          </a:p>
        </p:txBody>
      </p:sp>
      <p:pic>
        <p:nvPicPr>
          <p:cNvPr id="96268" name="Picture 13" descr="DSCN4266.JPG"/>
          <p:cNvPicPr>
            <a:picLocks noChangeAspect="1"/>
          </p:cNvPicPr>
          <p:nvPr/>
        </p:nvPicPr>
        <p:blipFill>
          <a:blip r:embed="rId7"/>
          <a:srcRect/>
          <a:stretch>
            <a:fillRect/>
          </a:stretch>
        </p:blipFill>
        <p:spPr bwMode="auto">
          <a:xfrm>
            <a:off x="1371600" y="3048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728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728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7291" name="TextBox 17"/>
          <p:cNvSpPr txBox="1">
            <a:spLocks noChangeArrowheads="1"/>
          </p:cNvSpPr>
          <p:nvPr/>
        </p:nvSpPr>
        <p:spPr bwMode="auto">
          <a:xfrm>
            <a:off x="1447800" y="6019800"/>
            <a:ext cx="2044700" cy="369888"/>
          </a:xfrm>
          <a:prstGeom prst="rect">
            <a:avLst/>
          </a:prstGeom>
          <a:noFill/>
          <a:ln w="9525">
            <a:noFill/>
            <a:miter lim="800000"/>
            <a:headEnd/>
            <a:tailEnd/>
          </a:ln>
        </p:spPr>
        <p:txBody>
          <a:bodyPr wrap="none">
            <a:spAutoFit/>
          </a:bodyPr>
          <a:lstStyle/>
          <a:p>
            <a:r>
              <a:rPr lang="en-US"/>
              <a:t>Hana High School</a:t>
            </a:r>
          </a:p>
        </p:txBody>
      </p:sp>
      <p:pic>
        <p:nvPicPr>
          <p:cNvPr id="97292" name="Picture 14" descr="bamboosideraise.JPG"/>
          <p:cNvPicPr>
            <a:picLocks noChangeAspect="1"/>
          </p:cNvPicPr>
          <p:nvPr/>
        </p:nvPicPr>
        <p:blipFill>
          <a:blip r:embed="rId7"/>
          <a:srcRect/>
          <a:stretch>
            <a:fillRect/>
          </a:stretch>
        </p:blipFill>
        <p:spPr bwMode="auto">
          <a:xfrm>
            <a:off x="1371600" y="762000"/>
            <a:ext cx="75438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8310"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8311"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8315" name="TextBox 17"/>
          <p:cNvSpPr txBox="1">
            <a:spLocks noChangeArrowheads="1"/>
          </p:cNvSpPr>
          <p:nvPr/>
        </p:nvSpPr>
        <p:spPr bwMode="auto">
          <a:xfrm>
            <a:off x="1447800" y="6019800"/>
            <a:ext cx="2044700" cy="369888"/>
          </a:xfrm>
          <a:prstGeom prst="rect">
            <a:avLst/>
          </a:prstGeom>
          <a:noFill/>
          <a:ln w="9525">
            <a:noFill/>
            <a:miter lim="800000"/>
            <a:headEnd/>
            <a:tailEnd/>
          </a:ln>
        </p:spPr>
        <p:txBody>
          <a:bodyPr wrap="none">
            <a:spAutoFit/>
          </a:bodyPr>
          <a:lstStyle/>
          <a:p>
            <a:r>
              <a:rPr lang="en-US"/>
              <a:t>Hana High School</a:t>
            </a:r>
          </a:p>
        </p:txBody>
      </p:sp>
      <p:pic>
        <p:nvPicPr>
          <p:cNvPr id="98316" name="Picture 13" descr="bamboowhole.JPG"/>
          <p:cNvPicPr>
            <a:picLocks noChangeAspect="1"/>
          </p:cNvPicPr>
          <p:nvPr/>
        </p:nvPicPr>
        <p:blipFill>
          <a:blip r:embed="rId7"/>
          <a:srcRect/>
          <a:stretch>
            <a:fillRect/>
          </a:stretch>
        </p:blipFill>
        <p:spPr bwMode="auto">
          <a:xfrm>
            <a:off x="1371600" y="838200"/>
            <a:ext cx="75438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9334"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99335"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99339" name="TextBox 17"/>
          <p:cNvSpPr txBox="1">
            <a:spLocks noChangeArrowheads="1"/>
          </p:cNvSpPr>
          <p:nvPr/>
        </p:nvSpPr>
        <p:spPr bwMode="auto">
          <a:xfrm>
            <a:off x="1447800" y="6019800"/>
            <a:ext cx="2044700" cy="369888"/>
          </a:xfrm>
          <a:prstGeom prst="rect">
            <a:avLst/>
          </a:prstGeom>
          <a:noFill/>
          <a:ln w="9525">
            <a:noFill/>
            <a:miter lim="800000"/>
            <a:headEnd/>
            <a:tailEnd/>
          </a:ln>
        </p:spPr>
        <p:txBody>
          <a:bodyPr wrap="none">
            <a:spAutoFit/>
          </a:bodyPr>
          <a:lstStyle/>
          <a:p>
            <a:r>
              <a:rPr lang="en-US"/>
              <a:t>Hana High School</a:t>
            </a:r>
          </a:p>
        </p:txBody>
      </p:sp>
      <p:pic>
        <p:nvPicPr>
          <p:cNvPr id="99340" name="Picture 14" descr="bambootrussgroup.jpg"/>
          <p:cNvPicPr>
            <a:picLocks noChangeAspect="1"/>
          </p:cNvPicPr>
          <p:nvPr/>
        </p:nvPicPr>
        <p:blipFill>
          <a:blip r:embed="rId7"/>
          <a:srcRect/>
          <a:stretch>
            <a:fillRect/>
          </a:stretch>
        </p:blipFill>
        <p:spPr bwMode="auto">
          <a:xfrm>
            <a:off x="1371600" y="457200"/>
            <a:ext cx="4897438"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0358"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0359"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0363" name="TextBox 17"/>
          <p:cNvSpPr txBox="1">
            <a:spLocks noChangeArrowheads="1"/>
          </p:cNvSpPr>
          <p:nvPr/>
        </p:nvSpPr>
        <p:spPr bwMode="auto">
          <a:xfrm>
            <a:off x="1447800" y="6019800"/>
            <a:ext cx="2044700" cy="369888"/>
          </a:xfrm>
          <a:prstGeom prst="rect">
            <a:avLst/>
          </a:prstGeom>
          <a:noFill/>
          <a:ln w="9525">
            <a:noFill/>
            <a:miter lim="800000"/>
            <a:headEnd/>
            <a:tailEnd/>
          </a:ln>
        </p:spPr>
        <p:txBody>
          <a:bodyPr wrap="none">
            <a:spAutoFit/>
          </a:bodyPr>
          <a:lstStyle/>
          <a:p>
            <a:r>
              <a:rPr lang="en-US"/>
              <a:t>Hana High School</a:t>
            </a:r>
          </a:p>
        </p:txBody>
      </p:sp>
      <p:pic>
        <p:nvPicPr>
          <p:cNvPr id="100364" name="Picture 13" descr="Hana2.jpg"/>
          <p:cNvPicPr>
            <a:picLocks noChangeAspect="1"/>
          </p:cNvPicPr>
          <p:nvPr/>
        </p:nvPicPr>
        <p:blipFill>
          <a:blip r:embed="rId7"/>
          <a:srcRect/>
          <a:stretch>
            <a:fillRect/>
          </a:stretch>
        </p:blipFill>
        <p:spPr bwMode="auto">
          <a:xfrm>
            <a:off x="1371600" y="381000"/>
            <a:ext cx="754380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1382"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1383"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1387" name="TextBox 17"/>
          <p:cNvSpPr txBox="1">
            <a:spLocks noChangeArrowheads="1"/>
          </p:cNvSpPr>
          <p:nvPr/>
        </p:nvSpPr>
        <p:spPr bwMode="auto">
          <a:xfrm>
            <a:off x="1447800" y="6019800"/>
            <a:ext cx="2044700" cy="369888"/>
          </a:xfrm>
          <a:prstGeom prst="rect">
            <a:avLst/>
          </a:prstGeom>
          <a:noFill/>
          <a:ln w="9525">
            <a:noFill/>
            <a:miter lim="800000"/>
            <a:headEnd/>
            <a:tailEnd/>
          </a:ln>
        </p:spPr>
        <p:txBody>
          <a:bodyPr wrap="none">
            <a:spAutoFit/>
          </a:bodyPr>
          <a:lstStyle/>
          <a:p>
            <a:r>
              <a:rPr lang="en-US"/>
              <a:t>Hana High School</a:t>
            </a:r>
          </a:p>
        </p:txBody>
      </p:sp>
      <p:pic>
        <p:nvPicPr>
          <p:cNvPr id="101388" name="Picture 14" descr="New Image school house.JPG"/>
          <p:cNvPicPr>
            <a:picLocks noChangeAspect="1"/>
          </p:cNvPicPr>
          <p:nvPr/>
        </p:nvPicPr>
        <p:blipFill>
          <a:blip r:embed="rId7"/>
          <a:srcRect/>
          <a:stretch>
            <a:fillRect/>
          </a:stretch>
        </p:blipFill>
        <p:spPr bwMode="auto">
          <a:xfrm>
            <a:off x="1371600" y="1066800"/>
            <a:ext cx="7543800" cy="452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j0401722.jpg"/>
          <p:cNvPicPr>
            <a:picLocks noChangeAspect="1"/>
          </p:cNvPicPr>
          <p:nvPr/>
        </p:nvPicPr>
        <p:blipFill>
          <a:blip r:embed="rId3">
            <a:duotone>
              <a:schemeClr val="accent3">
                <a:shade val="45000"/>
                <a:satMod val="135000"/>
              </a:schemeClr>
              <a:prstClr val="white"/>
            </a:duotone>
          </a:blip>
          <a:srcRect l="24528" t="15403" b="66981"/>
          <a:stretch>
            <a:fillRect/>
          </a:stretch>
        </p:blipFill>
        <p:spPr>
          <a:xfrm>
            <a:off x="1371600" y="152400"/>
            <a:ext cx="7772400" cy="1066800"/>
          </a:xfrm>
          <a:prstGeom prst="rect">
            <a:avLst/>
          </a:prstGeom>
        </p:spPr>
      </p:pic>
      <p:sp>
        <p:nvSpPr>
          <p:cNvPr id="10" name="Rectangle 9"/>
          <p:cNvSpPr/>
          <p:nvPr/>
        </p:nvSpPr>
        <p:spPr>
          <a:xfrm>
            <a:off x="152400" y="152400"/>
            <a:ext cx="1219200" cy="6248400"/>
          </a:xfrm>
          <a:prstGeom prst="rect">
            <a:avLst/>
          </a:prstGeom>
          <a:solidFill>
            <a:srgbClr val="7B52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i="1" dirty="0">
              <a:solidFill>
                <a:schemeClr val="bg1"/>
              </a:solidFill>
            </a:endParaRPr>
          </a:p>
        </p:txBody>
      </p:sp>
      <p:sp>
        <p:nvSpPr>
          <p:cNvPr id="12" name="Rectangle 11"/>
          <p:cNvSpPr/>
          <p:nvPr/>
        </p:nvSpPr>
        <p:spPr>
          <a:xfrm>
            <a:off x="0" y="0"/>
            <a:ext cx="152400" cy="68580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0" y="0"/>
            <a:ext cx="9144000" cy="152400"/>
          </a:xfrm>
          <a:prstGeom prst="rect">
            <a:avLst/>
          </a:prstGeom>
          <a:solidFill>
            <a:srgbClr val="416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06" name="Picture 19" descr="BambooLiving_Logo_White.png"/>
          <p:cNvPicPr>
            <a:picLocks noChangeAspect="1"/>
          </p:cNvPicPr>
          <p:nvPr/>
        </p:nvPicPr>
        <p:blipFill>
          <a:blip r:embed="rId4"/>
          <a:srcRect/>
          <a:stretch>
            <a:fillRect/>
          </a:stretch>
        </p:blipFill>
        <p:spPr bwMode="auto">
          <a:xfrm>
            <a:off x="228600" y="381000"/>
            <a:ext cx="865188" cy="762000"/>
          </a:xfrm>
          <a:prstGeom prst="rect">
            <a:avLst/>
          </a:prstGeom>
          <a:noFill/>
          <a:ln w="9525">
            <a:noFill/>
            <a:miter lim="800000"/>
            <a:headEnd/>
            <a:tailEnd/>
          </a:ln>
        </p:spPr>
      </p:pic>
      <p:pic>
        <p:nvPicPr>
          <p:cNvPr id="102407" name="Picture 22" descr="wbc1"/>
          <p:cNvPicPr>
            <a:picLocks noChangeAspect="1" noChangeArrowheads="1"/>
          </p:cNvPicPr>
          <p:nvPr/>
        </p:nvPicPr>
        <p:blipFill>
          <a:blip r:embed="rId5"/>
          <a:srcRect/>
          <a:stretch>
            <a:fillRect/>
          </a:stretch>
        </p:blipFill>
        <p:spPr bwMode="auto">
          <a:xfrm>
            <a:off x="7467600" y="6248400"/>
            <a:ext cx="1524000" cy="571500"/>
          </a:xfrm>
          <a:prstGeom prst="rect">
            <a:avLst/>
          </a:prstGeom>
          <a:noFill/>
          <a:ln w="9525">
            <a:noFill/>
            <a:miter lim="800000"/>
            <a:headEnd/>
            <a:tailEnd/>
          </a:ln>
        </p:spPr>
      </p:pic>
      <p:pic>
        <p:nvPicPr>
          <p:cNvPr id="25" name="Picture 24" descr="62445_233333_2815.jpg"/>
          <p:cNvPicPr>
            <a:picLocks noChangeAspect="1"/>
          </p:cNvPicPr>
          <p:nvPr/>
        </p:nvPicPr>
        <p:blipFill>
          <a:blip r:embed="rId6">
            <a:duotone>
              <a:prstClr val="black"/>
              <a:schemeClr val="accent6">
                <a:tint val="45000"/>
                <a:satMod val="400000"/>
              </a:schemeClr>
            </a:duotone>
          </a:blip>
          <a:srcRect r="55408"/>
          <a:stretch>
            <a:fillRect/>
          </a:stretch>
        </p:blipFill>
        <p:spPr>
          <a:xfrm>
            <a:off x="152400" y="4876800"/>
            <a:ext cx="1219200" cy="1507671"/>
          </a:xfrm>
          <a:prstGeom prst="rect">
            <a:avLst/>
          </a:prstGeom>
        </p:spPr>
      </p:pic>
      <p:cxnSp>
        <p:nvCxnSpPr>
          <p:cNvPr id="16" name="Straight Connector 15"/>
          <p:cNvCxnSpPr/>
          <p:nvPr/>
        </p:nvCxnSpPr>
        <p:spPr>
          <a:xfrm>
            <a:off x="0" y="6858000"/>
            <a:ext cx="9144000" cy="1588"/>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715001" y="3429000"/>
            <a:ext cx="6858000" cy="3175"/>
          </a:xfrm>
          <a:prstGeom prst="line">
            <a:avLst/>
          </a:prstGeom>
          <a:ln>
            <a:solidFill>
              <a:schemeClr val="bg1">
                <a:lumMod val="50000"/>
              </a:schemeClr>
            </a:solidFill>
          </a:ln>
          <a:effectLst>
            <a:outerShdw blurRad="76200" dist="38100" dir="2700000" algn="tl" rotWithShape="0">
              <a:schemeClr val="bg1">
                <a:lumMod val="75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102411" name="TextBox 17"/>
          <p:cNvSpPr txBox="1">
            <a:spLocks noChangeArrowheads="1"/>
          </p:cNvSpPr>
          <p:nvPr/>
        </p:nvSpPr>
        <p:spPr bwMode="auto">
          <a:xfrm>
            <a:off x="1447800" y="6019800"/>
            <a:ext cx="2198688" cy="369888"/>
          </a:xfrm>
          <a:prstGeom prst="rect">
            <a:avLst/>
          </a:prstGeom>
          <a:noFill/>
          <a:ln w="9525">
            <a:noFill/>
            <a:miter lim="800000"/>
            <a:headEnd/>
            <a:tailEnd/>
          </a:ln>
        </p:spPr>
        <p:txBody>
          <a:bodyPr wrap="none">
            <a:spAutoFit/>
          </a:bodyPr>
          <a:lstStyle/>
          <a:p>
            <a:r>
              <a:rPr lang="en-US"/>
              <a:t>Oahu Beach House</a:t>
            </a:r>
          </a:p>
        </p:txBody>
      </p:sp>
      <p:pic>
        <p:nvPicPr>
          <p:cNvPr id="102412" name="Picture 13" descr="DSC00955.jpg"/>
          <p:cNvPicPr>
            <a:picLocks noChangeAspect="1"/>
          </p:cNvPicPr>
          <p:nvPr/>
        </p:nvPicPr>
        <p:blipFill>
          <a:blip r:embed="rId7"/>
          <a:srcRect/>
          <a:stretch>
            <a:fillRect/>
          </a:stretch>
        </p:blipFill>
        <p:spPr bwMode="auto">
          <a:xfrm>
            <a:off x="1371600" y="533400"/>
            <a:ext cx="72390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2613</TotalTime>
  <Words>2218</Words>
  <Application>Microsoft Office PowerPoint</Application>
  <PresentationFormat>On-screen Show (4:3)</PresentationFormat>
  <Paragraphs>548</Paragraphs>
  <Slides>118</Slides>
  <Notes>118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118</vt:i4>
      </vt:variant>
    </vt:vector>
  </HeadingPairs>
  <TitlesOfParts>
    <vt:vector size="122" baseType="lpstr">
      <vt:lpstr>Arial</vt:lpstr>
      <vt:lpstr>Calibri</vt:lpstr>
      <vt:lpstr>Courier New</vt:lpstr>
      <vt:lpstr>Office Theme</vt:lpstr>
      <vt:lpstr>EIGHTH WORLD BAMBOO CONGRESS THAILAND 2009</vt:lpstr>
      <vt:lpstr>WHY ARE WE HERE?</vt:lpstr>
      <vt:lpstr>CLIMATE CHANGE</vt:lpstr>
      <vt:lpstr>CLIMATE CHANGE</vt:lpstr>
      <vt:lpstr>CLIMATE CHANGE</vt:lpstr>
      <vt:lpstr>A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OUR CLIMATE CHANGE STRATEGY</vt:lpstr>
      <vt:lpstr>WHAT IF?</vt:lpstr>
      <vt:lpstr>WHAT IF?</vt:lpstr>
      <vt:lpstr>WHAT IF?</vt:lpstr>
      <vt:lpstr>ONE HOUSE CAN!</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WHY BAMBOO?</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Disney House</dc:title>
  <dc:creator>David</dc:creator>
  <cp:lastModifiedBy>bamboo</cp:lastModifiedBy>
  <cp:revision>240</cp:revision>
  <dcterms:created xsi:type="dcterms:W3CDTF">2009-03-25T20:43:40Z</dcterms:created>
  <dcterms:modified xsi:type="dcterms:W3CDTF">2009-09-15T07:29:32Z</dcterms:modified>
</cp:coreProperties>
</file>